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74" r:id="rId3"/>
    <p:sldId id="257" r:id="rId4"/>
    <p:sldId id="272" r:id="rId5"/>
    <p:sldId id="273" r:id="rId6"/>
    <p:sldId id="259" r:id="rId7"/>
    <p:sldId id="275" r:id="rId8"/>
    <p:sldId id="280" r:id="rId9"/>
    <p:sldId id="266" r:id="rId10"/>
    <p:sldId id="265" r:id="rId11"/>
    <p:sldId id="267" r:id="rId12"/>
    <p:sldId id="277" r:id="rId13"/>
    <p:sldId id="279" r:id="rId14"/>
    <p:sldId id="276" r:id="rId15"/>
    <p:sldId id="270" r:id="rId16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457200" algn="ctr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914400" algn="ctr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1371600" algn="ctr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1828800" algn="ctr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2286000" algn="ctr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2743200" algn="ctr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3200400" algn="ctr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3657600" algn="ctr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tandardabschnitt" id="{ED0C36B0-CBA0-194E-A4D0-ECB6ACDEA854}">
          <p14:sldIdLst>
            <p14:sldId id="256"/>
            <p14:sldId id="274"/>
          </p14:sldIdLst>
        </p14:section>
        <p14:section name="Einführung" id="{397C7AF5-C717-634D-BAA6-1FC2B603460F}">
          <p14:sldIdLst>
            <p14:sldId id="257"/>
            <p14:sldId id="272"/>
            <p14:sldId id="273"/>
          </p14:sldIdLst>
        </p14:section>
        <p14:section name="Diagramme" id="{E5307726-491A-C64C-87E0-21C3CE130C34}">
          <p14:sldIdLst>
            <p14:sldId id="259"/>
            <p14:sldId id="275"/>
            <p14:sldId id="280"/>
          </p14:sldIdLst>
        </p14:section>
        <p14:section name="Farben und Beschriftungen" id="{6F824DB3-0049-3443-B550-764EF6578D56}">
          <p14:sldIdLst>
            <p14:sldId id="266"/>
            <p14:sldId id="265"/>
          </p14:sldIdLst>
        </p14:section>
        <p14:section name="Umsetzung" id="{887D14CF-029E-A644-9CBF-5CC678E55CB0}">
          <p14:sldIdLst>
            <p14:sldId id="267"/>
            <p14:sldId id="277"/>
            <p14:sldId id="279"/>
          </p14:sldIdLst>
        </p14:section>
        <p14:section name="Schluss" id="{8E8B11E2-231A-7341-876B-65A20A14E1B2}">
          <p14:sldIdLst>
            <p14:sldId id="276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E8E8E8"/>
          </a:solidFill>
        </a:fill>
      </a:tcStyle>
    </a:wholeTbl>
    <a:band2H>
      <a:tcTxStyle/>
      <a:tcStyle>
        <a:tcBdr/>
        <a:fill>
          <a:solidFill>
            <a:srgbClr val="F4F4F4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ACFDE"/>
          </a:solidFill>
        </a:fill>
      </a:tcStyle>
    </a:wholeTbl>
    <a:band2H>
      <a:tcTxStyle/>
      <a:tcStyle>
        <a:tcBdr/>
        <a:fill>
          <a:solidFill>
            <a:srgbClr val="E6E9E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95"/>
    <p:restoredTop sz="94620"/>
  </p:normalViewPr>
  <p:slideViewPr>
    <p:cSldViewPr snapToGrid="0">
      <p:cViewPr>
        <p:scale>
          <a:sx n="127" d="100"/>
          <a:sy n="127" d="100"/>
        </p:scale>
        <p:origin x="160" y="256"/>
      </p:cViewPr>
      <p:guideLst/>
    </p:cSldViewPr>
  </p:slideViewPr>
  <p:outlineViewPr>
    <p:cViewPr>
      <p:scale>
        <a:sx n="33" d="100"/>
        <a:sy n="33" d="100"/>
      </p:scale>
      <p:origin x="0" y="-314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755A84-161A-7B48-9782-236E0FF201BD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de-DE"/>
        </a:p>
      </dgm:t>
    </dgm:pt>
    <dgm:pt modelId="{F4332852-8680-084C-B682-50D14CF1D00C}">
      <dgm:prSet custT="1"/>
      <dgm:spPr/>
      <dgm:t>
        <a:bodyPr/>
        <a:lstStyle/>
        <a:p>
          <a:r>
            <a:rPr lang="de-DE" sz="1800" b="0" i="0" baseline="0" dirty="0"/>
            <a:t>„</a:t>
          </a:r>
          <a:r>
            <a:rPr lang="de-DE" sz="1800" b="0" i="0" baseline="0" dirty="0">
              <a:latin typeface="Arial" panose="020B0604020202020204" pitchFamily="34" charset="0"/>
              <a:cs typeface="Arial" panose="020B0604020202020204" pitchFamily="34" charset="0"/>
            </a:rPr>
            <a:t>Die Repräsentation und Präsentation von Daten, um das Verständnis zu erleichtern.“ </a:t>
          </a:r>
          <a:br>
            <a:rPr lang="de-DE" sz="1600" b="0" i="0" baseline="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600" b="0" i="0" baseline="0" dirty="0">
              <a:latin typeface="Arial" panose="020B0604020202020204" pitchFamily="34" charset="0"/>
              <a:cs typeface="Arial" panose="020B0604020202020204" pitchFamily="34" charset="0"/>
            </a:rPr>
            <a:t>- Andy Kirk</a:t>
          </a:r>
          <a:endParaRPr lang="de-DE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58FB47E-85DE-A74A-BEEA-9E2105EBB2CD}" type="parTrans" cxnId="{5C8F0F72-6BB8-3B41-996E-35328DBCE18F}">
      <dgm:prSet/>
      <dgm:spPr/>
      <dgm:t>
        <a:bodyPr/>
        <a:lstStyle/>
        <a:p>
          <a:endParaRPr lang="de-DE"/>
        </a:p>
      </dgm:t>
    </dgm:pt>
    <dgm:pt modelId="{6AD64E0E-BA48-9E49-8633-3AA7F0A2B943}" type="sibTrans" cxnId="{5C8F0F72-6BB8-3B41-996E-35328DBCE18F}">
      <dgm:prSet/>
      <dgm:spPr/>
      <dgm:t>
        <a:bodyPr/>
        <a:lstStyle/>
        <a:p>
          <a:endParaRPr lang="de-DE"/>
        </a:p>
      </dgm:t>
    </dgm:pt>
    <dgm:pt modelId="{09CE8B02-EA46-1048-87CF-09DEC300834F}">
      <dgm:prSet custT="1"/>
      <dgm:spPr/>
      <dgm:t>
        <a:bodyPr/>
        <a:lstStyle/>
        <a:p>
          <a:r>
            <a:rPr lang="de-DE" sz="2400" b="0" i="0" baseline="0" dirty="0">
              <a:latin typeface="Arial" panose="020B0604020202020204" pitchFamily="34" charset="0"/>
              <a:cs typeface="Arial" panose="020B0604020202020204" pitchFamily="34" charset="0"/>
            </a:rPr>
            <a:t>Vorteile</a:t>
          </a:r>
          <a:endParaRPr lang="de-DE" sz="5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22CE146-5229-1F45-AEDA-AFF15E249C16}" type="parTrans" cxnId="{FBA3BD4B-6030-E640-B4AF-CA0667D0ABE0}">
      <dgm:prSet/>
      <dgm:spPr/>
      <dgm:t>
        <a:bodyPr/>
        <a:lstStyle/>
        <a:p>
          <a:endParaRPr lang="de-DE"/>
        </a:p>
      </dgm:t>
    </dgm:pt>
    <dgm:pt modelId="{7230DDD4-87D0-9449-92E3-546968274120}" type="sibTrans" cxnId="{FBA3BD4B-6030-E640-B4AF-CA0667D0ABE0}">
      <dgm:prSet/>
      <dgm:spPr/>
      <dgm:t>
        <a:bodyPr/>
        <a:lstStyle/>
        <a:p>
          <a:endParaRPr lang="de-DE"/>
        </a:p>
      </dgm:t>
    </dgm:pt>
    <dgm:pt modelId="{B0E07B27-E103-8747-AF0B-0EC5E0C53768}">
      <dgm:prSet custT="1"/>
      <dgm:spPr/>
      <dgm:t>
        <a:bodyPr/>
        <a:lstStyle/>
        <a:p>
          <a:r>
            <a:rPr lang="de-DE" sz="2400" dirty="0">
              <a:latin typeface="Arial" panose="020B0604020202020204" pitchFamily="34" charset="0"/>
              <a:cs typeface="Arial" panose="020B0604020202020204" pitchFamily="34" charset="0"/>
            </a:rPr>
            <a:t>Definition</a:t>
          </a:r>
          <a:endParaRPr lang="de-DE" sz="4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A2025D-F968-3A45-B089-ACDBF3FB698E}" type="parTrans" cxnId="{AF1C749B-AB7A-1748-857D-6F936B65B96C}">
      <dgm:prSet/>
      <dgm:spPr/>
      <dgm:t>
        <a:bodyPr/>
        <a:lstStyle/>
        <a:p>
          <a:endParaRPr lang="de-DE"/>
        </a:p>
      </dgm:t>
    </dgm:pt>
    <dgm:pt modelId="{4BC8F3B8-D3E9-8C40-84F8-EA16EEAA5799}" type="sibTrans" cxnId="{AF1C749B-AB7A-1748-857D-6F936B65B96C}">
      <dgm:prSet/>
      <dgm:spPr/>
      <dgm:t>
        <a:bodyPr/>
        <a:lstStyle/>
        <a:p>
          <a:endParaRPr lang="de-DE"/>
        </a:p>
      </dgm:t>
    </dgm:pt>
    <dgm:pt modelId="{536A9BE2-9717-DD45-A985-EAF97DB74BE2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de-DE" sz="1800" dirty="0">
              <a:latin typeface="Arial" panose="020B0604020202020204" pitchFamily="34" charset="0"/>
              <a:cs typeface="Arial" panose="020B0604020202020204" pitchFamily="34" charset="0"/>
            </a:rPr>
            <a:t>Grafische Formate sind für den Menschen meist verständlicher</a:t>
          </a:r>
        </a:p>
      </dgm:t>
    </dgm:pt>
    <dgm:pt modelId="{97B1148E-1917-6247-A688-8E145F321D77}" type="parTrans" cxnId="{D5B7D0A4-4158-FA4B-A4A0-4B416D1B2502}">
      <dgm:prSet/>
      <dgm:spPr/>
      <dgm:t>
        <a:bodyPr/>
        <a:lstStyle/>
        <a:p>
          <a:endParaRPr lang="de-DE"/>
        </a:p>
      </dgm:t>
    </dgm:pt>
    <dgm:pt modelId="{6D104902-D0CF-0F40-9070-CCEC87540732}" type="sibTrans" cxnId="{D5B7D0A4-4158-FA4B-A4A0-4B416D1B2502}">
      <dgm:prSet/>
      <dgm:spPr/>
      <dgm:t>
        <a:bodyPr/>
        <a:lstStyle/>
        <a:p>
          <a:endParaRPr lang="de-DE"/>
        </a:p>
      </dgm:t>
    </dgm:pt>
    <dgm:pt modelId="{1ED46383-978F-2249-9D6F-2E3493B50764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de-DE" sz="1800" dirty="0">
              <a:latin typeface="Arial" panose="020B0604020202020204" pitchFamily="34" charset="0"/>
              <a:cs typeface="Arial" panose="020B0604020202020204" pitchFamily="34" charset="0"/>
            </a:rPr>
            <a:t>Zusammenhänge sind leichter zu erkennen, Informationsgewinnung auf einen Blick</a:t>
          </a:r>
        </a:p>
      </dgm:t>
    </dgm:pt>
    <dgm:pt modelId="{F5D5BB81-06B3-6B4C-858D-3CD592D5B6D2}" type="parTrans" cxnId="{754F4823-274A-0A4F-9D7B-BA3737427C36}">
      <dgm:prSet/>
      <dgm:spPr/>
      <dgm:t>
        <a:bodyPr/>
        <a:lstStyle/>
        <a:p>
          <a:endParaRPr lang="de-DE"/>
        </a:p>
      </dgm:t>
    </dgm:pt>
    <dgm:pt modelId="{FE453FBB-87CC-8F42-AD3F-FF0D31AB7707}" type="sibTrans" cxnId="{754F4823-274A-0A4F-9D7B-BA3737427C36}">
      <dgm:prSet/>
      <dgm:spPr/>
      <dgm:t>
        <a:bodyPr/>
        <a:lstStyle/>
        <a:p>
          <a:endParaRPr lang="de-DE"/>
        </a:p>
      </dgm:t>
    </dgm:pt>
    <dgm:pt modelId="{B4D3358A-4BCB-C744-A02B-9F2543EAC7ED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de-DE" sz="1800" dirty="0">
              <a:latin typeface="Arial" panose="020B0604020202020204" pitchFamily="34" charset="0"/>
              <a:cs typeface="Arial" panose="020B0604020202020204" pitchFamily="34" charset="0"/>
            </a:rPr>
            <a:t>Hilft versteckte Informationen zu verstehen, gerade bei großen Datenmengen</a:t>
          </a:r>
        </a:p>
      </dgm:t>
    </dgm:pt>
    <dgm:pt modelId="{CBAD39B4-97D2-7F43-8EDB-E1B0F92699D5}" type="parTrans" cxnId="{577BA4A6-5004-134D-8CF3-2B4C8F2939D5}">
      <dgm:prSet/>
      <dgm:spPr/>
      <dgm:t>
        <a:bodyPr/>
        <a:lstStyle/>
        <a:p>
          <a:endParaRPr lang="de-DE"/>
        </a:p>
      </dgm:t>
    </dgm:pt>
    <dgm:pt modelId="{899E2EC1-B5F1-1948-9C8A-783BDB023B5A}" type="sibTrans" cxnId="{577BA4A6-5004-134D-8CF3-2B4C8F2939D5}">
      <dgm:prSet/>
      <dgm:spPr/>
      <dgm:t>
        <a:bodyPr/>
        <a:lstStyle/>
        <a:p>
          <a:endParaRPr lang="de-DE"/>
        </a:p>
      </dgm:t>
    </dgm:pt>
    <dgm:pt modelId="{565203BD-6F65-0447-AF9C-9BC4AA338767}" type="pres">
      <dgm:prSet presAssocID="{65755A84-161A-7B48-9782-236E0FF201BD}" presName="Name0" presStyleCnt="0">
        <dgm:presLayoutVars>
          <dgm:dir/>
          <dgm:animLvl val="lvl"/>
          <dgm:resizeHandles val="exact"/>
        </dgm:presLayoutVars>
      </dgm:prSet>
      <dgm:spPr/>
    </dgm:pt>
    <dgm:pt modelId="{56222CB9-9D9A-C948-9319-287059EA4D46}" type="pres">
      <dgm:prSet presAssocID="{B0E07B27-E103-8747-AF0B-0EC5E0C53768}" presName="linNode" presStyleCnt="0"/>
      <dgm:spPr/>
    </dgm:pt>
    <dgm:pt modelId="{527D4DB5-E294-4840-9DD7-D6AD699379DC}" type="pres">
      <dgm:prSet presAssocID="{B0E07B27-E103-8747-AF0B-0EC5E0C53768}" presName="parentText" presStyleLbl="node1" presStyleIdx="0" presStyleCnt="2" custScaleX="65924" custScaleY="72291">
        <dgm:presLayoutVars>
          <dgm:chMax val="1"/>
          <dgm:bulletEnabled val="1"/>
        </dgm:presLayoutVars>
      </dgm:prSet>
      <dgm:spPr/>
    </dgm:pt>
    <dgm:pt modelId="{9C945560-04E4-DD4C-A4BC-3E37E2B564FC}" type="pres">
      <dgm:prSet presAssocID="{B0E07B27-E103-8747-AF0B-0EC5E0C53768}" presName="descendantText" presStyleLbl="alignAccFollowNode1" presStyleIdx="0" presStyleCnt="2" custScaleX="118693" custScaleY="77235">
        <dgm:presLayoutVars>
          <dgm:bulletEnabled val="1"/>
        </dgm:presLayoutVars>
      </dgm:prSet>
      <dgm:spPr/>
    </dgm:pt>
    <dgm:pt modelId="{B5271B61-B4D4-354D-BC95-A9C154DFBCBC}" type="pres">
      <dgm:prSet presAssocID="{4BC8F3B8-D3E9-8C40-84F8-EA16EEAA5799}" presName="sp" presStyleCnt="0"/>
      <dgm:spPr/>
    </dgm:pt>
    <dgm:pt modelId="{54665F0E-5673-7845-A92E-BD908E277996}" type="pres">
      <dgm:prSet presAssocID="{09CE8B02-EA46-1048-87CF-09DEC300834F}" presName="linNode" presStyleCnt="0"/>
      <dgm:spPr/>
    </dgm:pt>
    <dgm:pt modelId="{E3B0E6E5-7971-614A-855E-5427D4FC9895}" type="pres">
      <dgm:prSet presAssocID="{09CE8B02-EA46-1048-87CF-09DEC300834F}" presName="parentText" presStyleLbl="node1" presStyleIdx="1" presStyleCnt="2" custScaleX="64630" custScaleY="96762">
        <dgm:presLayoutVars>
          <dgm:chMax val="1"/>
          <dgm:bulletEnabled val="1"/>
        </dgm:presLayoutVars>
      </dgm:prSet>
      <dgm:spPr/>
    </dgm:pt>
    <dgm:pt modelId="{27CAE75E-465C-C24E-A706-7D3B674996A6}" type="pres">
      <dgm:prSet presAssocID="{09CE8B02-EA46-1048-87CF-09DEC300834F}" presName="descendantText" presStyleLbl="alignAccFollowNode1" presStyleIdx="1" presStyleCnt="2" custScaleX="119491" custScaleY="98043">
        <dgm:presLayoutVars>
          <dgm:bulletEnabled val="1"/>
        </dgm:presLayoutVars>
      </dgm:prSet>
      <dgm:spPr/>
    </dgm:pt>
  </dgm:ptLst>
  <dgm:cxnLst>
    <dgm:cxn modelId="{157FFF19-D27E-834A-AA98-E014CE1531C1}" type="presOf" srcId="{B4D3358A-4BCB-C744-A02B-9F2543EAC7ED}" destId="{27CAE75E-465C-C24E-A706-7D3B674996A6}" srcOrd="0" destOrd="2" presId="urn:microsoft.com/office/officeart/2005/8/layout/vList5"/>
    <dgm:cxn modelId="{5F29291E-3950-574A-85E9-6BA0ADF99720}" type="presOf" srcId="{09CE8B02-EA46-1048-87CF-09DEC300834F}" destId="{E3B0E6E5-7971-614A-855E-5427D4FC9895}" srcOrd="0" destOrd="0" presId="urn:microsoft.com/office/officeart/2005/8/layout/vList5"/>
    <dgm:cxn modelId="{E1862F23-885E-5E4A-B56F-646BA3742180}" type="presOf" srcId="{F4332852-8680-084C-B682-50D14CF1D00C}" destId="{9C945560-04E4-DD4C-A4BC-3E37E2B564FC}" srcOrd="0" destOrd="0" presId="urn:microsoft.com/office/officeart/2005/8/layout/vList5"/>
    <dgm:cxn modelId="{754F4823-274A-0A4F-9D7B-BA3737427C36}" srcId="{09CE8B02-EA46-1048-87CF-09DEC300834F}" destId="{1ED46383-978F-2249-9D6F-2E3493B50764}" srcOrd="1" destOrd="0" parTransId="{F5D5BB81-06B3-6B4C-858D-3CD592D5B6D2}" sibTransId="{FE453FBB-87CC-8F42-AD3F-FF0D31AB7707}"/>
    <dgm:cxn modelId="{FBA3BD4B-6030-E640-B4AF-CA0667D0ABE0}" srcId="{65755A84-161A-7B48-9782-236E0FF201BD}" destId="{09CE8B02-EA46-1048-87CF-09DEC300834F}" srcOrd="1" destOrd="0" parTransId="{B22CE146-5229-1F45-AEDA-AFF15E249C16}" sibTransId="{7230DDD4-87D0-9449-92E3-546968274120}"/>
    <dgm:cxn modelId="{5055575A-33F8-2744-8E9C-F02902D3AFE3}" type="presOf" srcId="{65755A84-161A-7B48-9782-236E0FF201BD}" destId="{565203BD-6F65-0447-AF9C-9BC4AA338767}" srcOrd="0" destOrd="0" presId="urn:microsoft.com/office/officeart/2005/8/layout/vList5"/>
    <dgm:cxn modelId="{07DE6C66-7F25-884F-B686-A8342B83C833}" type="presOf" srcId="{536A9BE2-9717-DD45-A985-EAF97DB74BE2}" destId="{27CAE75E-465C-C24E-A706-7D3B674996A6}" srcOrd="0" destOrd="0" presId="urn:microsoft.com/office/officeart/2005/8/layout/vList5"/>
    <dgm:cxn modelId="{75E21D6C-719D-8A47-BB95-7CDFDC7A07E1}" type="presOf" srcId="{B0E07B27-E103-8747-AF0B-0EC5E0C53768}" destId="{527D4DB5-E294-4840-9DD7-D6AD699379DC}" srcOrd="0" destOrd="0" presId="urn:microsoft.com/office/officeart/2005/8/layout/vList5"/>
    <dgm:cxn modelId="{5C8F0F72-6BB8-3B41-996E-35328DBCE18F}" srcId="{B0E07B27-E103-8747-AF0B-0EC5E0C53768}" destId="{F4332852-8680-084C-B682-50D14CF1D00C}" srcOrd="0" destOrd="0" parTransId="{658FB47E-85DE-A74A-BEEA-9E2105EBB2CD}" sibTransId="{6AD64E0E-BA48-9E49-8633-3AA7F0A2B943}"/>
    <dgm:cxn modelId="{AF1C749B-AB7A-1748-857D-6F936B65B96C}" srcId="{65755A84-161A-7B48-9782-236E0FF201BD}" destId="{B0E07B27-E103-8747-AF0B-0EC5E0C53768}" srcOrd="0" destOrd="0" parTransId="{5FA2025D-F968-3A45-B089-ACDBF3FB698E}" sibTransId="{4BC8F3B8-D3E9-8C40-84F8-EA16EEAA5799}"/>
    <dgm:cxn modelId="{0E23A9A0-6FED-0F44-8369-A5F3C2F194B5}" type="presOf" srcId="{1ED46383-978F-2249-9D6F-2E3493B50764}" destId="{27CAE75E-465C-C24E-A706-7D3B674996A6}" srcOrd="0" destOrd="1" presId="urn:microsoft.com/office/officeart/2005/8/layout/vList5"/>
    <dgm:cxn modelId="{D5B7D0A4-4158-FA4B-A4A0-4B416D1B2502}" srcId="{09CE8B02-EA46-1048-87CF-09DEC300834F}" destId="{536A9BE2-9717-DD45-A985-EAF97DB74BE2}" srcOrd="0" destOrd="0" parTransId="{97B1148E-1917-6247-A688-8E145F321D77}" sibTransId="{6D104902-D0CF-0F40-9070-CCEC87540732}"/>
    <dgm:cxn modelId="{577BA4A6-5004-134D-8CF3-2B4C8F2939D5}" srcId="{09CE8B02-EA46-1048-87CF-09DEC300834F}" destId="{B4D3358A-4BCB-C744-A02B-9F2543EAC7ED}" srcOrd="2" destOrd="0" parTransId="{CBAD39B4-97D2-7F43-8EDB-E1B0F92699D5}" sibTransId="{899E2EC1-B5F1-1948-9C8A-783BDB023B5A}"/>
    <dgm:cxn modelId="{706C4A2C-2E31-1042-BB5B-CAC12C8897CD}" type="presParOf" srcId="{565203BD-6F65-0447-AF9C-9BC4AA338767}" destId="{56222CB9-9D9A-C948-9319-287059EA4D46}" srcOrd="0" destOrd="0" presId="urn:microsoft.com/office/officeart/2005/8/layout/vList5"/>
    <dgm:cxn modelId="{DF201FC7-A7E1-4848-941E-98CC185158D4}" type="presParOf" srcId="{56222CB9-9D9A-C948-9319-287059EA4D46}" destId="{527D4DB5-E294-4840-9DD7-D6AD699379DC}" srcOrd="0" destOrd="0" presId="urn:microsoft.com/office/officeart/2005/8/layout/vList5"/>
    <dgm:cxn modelId="{1BC9E1D9-939C-4F47-99BC-8A33BCABB5F7}" type="presParOf" srcId="{56222CB9-9D9A-C948-9319-287059EA4D46}" destId="{9C945560-04E4-DD4C-A4BC-3E37E2B564FC}" srcOrd="1" destOrd="0" presId="urn:microsoft.com/office/officeart/2005/8/layout/vList5"/>
    <dgm:cxn modelId="{9550DB21-E6B2-D04B-8BE1-AB893620F823}" type="presParOf" srcId="{565203BD-6F65-0447-AF9C-9BC4AA338767}" destId="{B5271B61-B4D4-354D-BC95-A9C154DFBCBC}" srcOrd="1" destOrd="0" presId="urn:microsoft.com/office/officeart/2005/8/layout/vList5"/>
    <dgm:cxn modelId="{0BC710B5-0BE5-084E-976C-4A75E6E8F189}" type="presParOf" srcId="{565203BD-6F65-0447-AF9C-9BC4AA338767}" destId="{54665F0E-5673-7845-A92E-BD908E277996}" srcOrd="2" destOrd="0" presId="urn:microsoft.com/office/officeart/2005/8/layout/vList5"/>
    <dgm:cxn modelId="{385DE766-20BB-634C-8FDD-B70417602738}" type="presParOf" srcId="{54665F0E-5673-7845-A92E-BD908E277996}" destId="{E3B0E6E5-7971-614A-855E-5427D4FC9895}" srcOrd="0" destOrd="0" presId="urn:microsoft.com/office/officeart/2005/8/layout/vList5"/>
    <dgm:cxn modelId="{564EBC1D-ECCA-C747-BF3E-17D745B7C89F}" type="presParOf" srcId="{54665F0E-5673-7845-A92E-BD908E277996}" destId="{27CAE75E-465C-C24E-A706-7D3B674996A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DB4182-D597-3648-8DE9-E79D6E23C966}" type="doc">
      <dgm:prSet loTypeId="urn:microsoft.com/office/officeart/2005/8/layout/list1" loCatId="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de-DE"/>
        </a:p>
      </dgm:t>
    </dgm:pt>
    <dgm:pt modelId="{B4B67AD6-B640-5440-AE68-1B55F916EF2C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Das Ziel der Visualisierung steht im Vordergrund</a:t>
          </a:r>
        </a:p>
      </dgm:t>
    </dgm:pt>
    <dgm:pt modelId="{D71E0202-F891-2B4D-9971-B27D16E61D05}" type="parTrans" cxnId="{65061435-627B-5840-8F78-37D96304B6D2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30AD09-B261-5A42-A079-B4B50A789772}" type="sibTrans" cxnId="{65061435-627B-5840-8F78-37D96304B6D2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9C4BD2-B11A-6143-BA14-95A4C135005B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Welche Inhalte sollen vermittelt werden? </a:t>
          </a:r>
        </a:p>
      </dgm:t>
    </dgm:pt>
    <dgm:pt modelId="{31D1465A-34CB-0E4A-9F84-4339467330D3}" type="parTrans" cxnId="{C9E6BA47-691A-5840-93D2-07FD5A87B281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8B28FC-639C-5149-9ECE-AB4466EE0FB2}" type="sibTrans" cxnId="{C9E6BA47-691A-5840-93D2-07FD5A87B281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9517D76-3576-6E46-A849-FAC3A26EDB5F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Die richtige Darstellung wählen</a:t>
          </a:r>
        </a:p>
      </dgm:t>
    </dgm:pt>
    <dgm:pt modelId="{CEB11F6F-4F0A-F141-9049-CEC78EF75353}" type="parTrans" cxnId="{921E03CA-178C-3147-8EB2-C258ACBE73C5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5A2BCC-404F-A040-BCA6-8204A403017D}" type="sibTrans" cxnId="{921E03CA-178C-3147-8EB2-C258ACBE73C5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C662EF-E155-1E42-8172-391C4F18C781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Welche Diagrammart eignet sich für den jeweiligen Anwendungsfall? </a:t>
          </a:r>
        </a:p>
      </dgm:t>
    </dgm:pt>
    <dgm:pt modelId="{5EC446A4-ABBF-1646-A221-3B75431F3E38}" type="parTrans" cxnId="{D8BB02E2-1B11-0043-91AC-2F56CEDC4339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1FEFD4-B435-D544-8454-8E7A0B48AF33}" type="sibTrans" cxnId="{D8BB02E2-1B11-0043-91AC-2F56CEDC4339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561F25-CE56-004C-8829-5CA1BA42D059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Einfache Visualisierung, aber detaillierte Titel und Beschriftungen</a:t>
          </a:r>
        </a:p>
      </dgm:t>
    </dgm:pt>
    <dgm:pt modelId="{802FDC79-3F4B-6548-BC80-ADDC5B9E159E}" type="parTrans" cxnId="{9F10DAE7-7FAF-2747-B4AA-3B3BCA928247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ADF29A-3FB3-004F-B506-2D7A3E8F230B}" type="sibTrans" cxnId="{9F10DAE7-7FAF-2747-B4AA-3B3BCA928247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DAAF60B-A9AF-164A-A26F-13C6D1CC7153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Wie kann der*die Nutzer*in schnellstmöglich erkennen, was dargestellt wird? </a:t>
          </a:r>
        </a:p>
      </dgm:t>
    </dgm:pt>
    <dgm:pt modelId="{CEE00F2A-6690-3D4E-8D6F-D3DE12237D9A}" type="parTrans" cxnId="{EC07648A-59DD-A140-B2F5-F7EECEE3BC2E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A1E90E-31EC-6944-AC1C-F695C9A8C3DA}" type="sibTrans" cxnId="{EC07648A-59DD-A140-B2F5-F7EECEE3BC2E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B3A6AA-1491-D546-85F0-5B1F085CBEF4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Farben haben immer Bedeutung</a:t>
          </a:r>
        </a:p>
      </dgm:t>
    </dgm:pt>
    <dgm:pt modelId="{937D556D-B0D8-C844-9891-3DB6EBEC81EA}" type="parTrans" cxnId="{DB430090-592F-3A4F-BCA1-43C9688C47E2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FC8DE4-7E95-9C47-B2E4-FCB725B0B901}" type="sibTrans" cxnId="{DB430090-592F-3A4F-BCA1-43C9688C47E2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451F03C-8CB7-DB4C-8E35-577B4D0578B3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Wie können Farben die Aussage der Visualisierung verdeutlichen? </a:t>
          </a:r>
        </a:p>
      </dgm:t>
    </dgm:pt>
    <dgm:pt modelId="{5338B3A0-514A-8F4A-906A-72038806F679}" type="parTrans" cxnId="{D5B9B35D-2DBE-274E-B434-565B7904620C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656BAC-252F-F048-8F4D-C7534B339208}" type="sibTrans" cxnId="{D5B9B35D-2DBE-274E-B434-565B7904620C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3BBB64-0795-094B-9D8C-CAB3CD8BAD19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Die richtige Software bzw. Bibliothek zur Umsetzung wählen</a:t>
          </a:r>
        </a:p>
      </dgm:t>
    </dgm:pt>
    <dgm:pt modelId="{ADD48191-5176-7042-86B7-66B7B24EF0AA}" type="parTrans" cxnId="{8810246F-8AC8-A244-98C4-002680AF12D5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F34E6E-3581-B140-9CF9-C183CAB84E02}" type="sibTrans" cxnId="{8810246F-8AC8-A244-98C4-002680AF12D5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A627C6-1564-7B44-A8E3-B20F57A0D08F}">
      <dgm:prSet phldrT="[Text]" custT="1"/>
      <dgm:spPr/>
      <dgm:t>
        <a:bodyPr/>
        <a:lstStyle/>
        <a:p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Welche Python Bibliothek eignet sich für den jeweiligen Anwendungsfall?</a:t>
          </a:r>
        </a:p>
      </dgm:t>
    </dgm:pt>
    <dgm:pt modelId="{A7C3E5A3-3397-B143-8898-5D028C81FFC9}" type="parTrans" cxnId="{676157BF-5A84-3B40-AC4A-3F8B76797361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4B3FE3-5F75-704D-AB83-DED4BC31D48A}" type="sibTrans" cxnId="{676157BF-5A84-3B40-AC4A-3F8B76797361}">
      <dgm:prSet/>
      <dgm:spPr/>
      <dgm:t>
        <a:bodyPr/>
        <a:lstStyle/>
        <a:p>
          <a:endParaRPr lang="de-DE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65ECB3-5B3F-1940-9A2B-0C28761BC21E}" type="pres">
      <dgm:prSet presAssocID="{93DB4182-D597-3648-8DE9-E79D6E23C966}" presName="linear" presStyleCnt="0">
        <dgm:presLayoutVars>
          <dgm:dir/>
          <dgm:animLvl val="lvl"/>
          <dgm:resizeHandles val="exact"/>
        </dgm:presLayoutVars>
      </dgm:prSet>
      <dgm:spPr/>
    </dgm:pt>
    <dgm:pt modelId="{4E3A2F44-89B0-494D-9E92-26738A866717}" type="pres">
      <dgm:prSet presAssocID="{B4B67AD6-B640-5440-AE68-1B55F916EF2C}" presName="parentLin" presStyleCnt="0"/>
      <dgm:spPr/>
    </dgm:pt>
    <dgm:pt modelId="{008CF565-010E-AF44-83EE-F7D662828CD6}" type="pres">
      <dgm:prSet presAssocID="{B4B67AD6-B640-5440-AE68-1B55F916EF2C}" presName="parentLeftMargin" presStyleLbl="node1" presStyleIdx="0" presStyleCnt="5"/>
      <dgm:spPr/>
    </dgm:pt>
    <dgm:pt modelId="{214205E9-2EF7-C84E-ACDD-0730BB654ED6}" type="pres">
      <dgm:prSet presAssocID="{B4B67AD6-B640-5440-AE68-1B55F916EF2C}" presName="parentText" presStyleLbl="node1" presStyleIdx="0" presStyleCnt="5" custScaleX="109368">
        <dgm:presLayoutVars>
          <dgm:chMax val="0"/>
          <dgm:bulletEnabled val="1"/>
        </dgm:presLayoutVars>
      </dgm:prSet>
      <dgm:spPr/>
    </dgm:pt>
    <dgm:pt modelId="{3ABB6B0C-846D-AD4C-85CA-121F19583BE7}" type="pres">
      <dgm:prSet presAssocID="{B4B67AD6-B640-5440-AE68-1B55F916EF2C}" presName="negativeSpace" presStyleCnt="0"/>
      <dgm:spPr/>
    </dgm:pt>
    <dgm:pt modelId="{082ED5F5-ACC3-9547-AC9D-F9CE2C2BE68E}" type="pres">
      <dgm:prSet presAssocID="{B4B67AD6-B640-5440-AE68-1B55F916EF2C}" presName="childText" presStyleLbl="conFgAcc1" presStyleIdx="0" presStyleCnt="5">
        <dgm:presLayoutVars>
          <dgm:bulletEnabled val="1"/>
        </dgm:presLayoutVars>
      </dgm:prSet>
      <dgm:spPr/>
    </dgm:pt>
    <dgm:pt modelId="{ADAB167B-D64B-2F4B-8293-AD13669AF094}" type="pres">
      <dgm:prSet presAssocID="{C630AD09-B261-5A42-A079-B4B50A789772}" presName="spaceBetweenRectangles" presStyleCnt="0"/>
      <dgm:spPr/>
    </dgm:pt>
    <dgm:pt modelId="{B7C37D1F-C80C-D04D-AF5F-E0FB3BDEDBAE}" type="pres">
      <dgm:prSet presAssocID="{A9517D76-3576-6E46-A849-FAC3A26EDB5F}" presName="parentLin" presStyleCnt="0"/>
      <dgm:spPr/>
    </dgm:pt>
    <dgm:pt modelId="{7A3C5F11-7079-B449-8681-A718FC1D5046}" type="pres">
      <dgm:prSet presAssocID="{A9517D76-3576-6E46-A849-FAC3A26EDB5F}" presName="parentLeftMargin" presStyleLbl="node1" presStyleIdx="0" presStyleCnt="5"/>
      <dgm:spPr/>
    </dgm:pt>
    <dgm:pt modelId="{EAAACA94-FE7D-6B4D-8F87-1A611C5387A4}" type="pres">
      <dgm:prSet presAssocID="{A9517D76-3576-6E46-A849-FAC3A26EDB5F}" presName="parentText" presStyleLbl="node1" presStyleIdx="1" presStyleCnt="5" custScaleX="109368">
        <dgm:presLayoutVars>
          <dgm:chMax val="0"/>
          <dgm:bulletEnabled val="1"/>
        </dgm:presLayoutVars>
      </dgm:prSet>
      <dgm:spPr/>
    </dgm:pt>
    <dgm:pt modelId="{87CA2740-59CC-8845-B4C3-F2B40C5A9F11}" type="pres">
      <dgm:prSet presAssocID="{A9517D76-3576-6E46-A849-FAC3A26EDB5F}" presName="negativeSpace" presStyleCnt="0"/>
      <dgm:spPr/>
    </dgm:pt>
    <dgm:pt modelId="{8BE00646-2DA2-474C-8969-AEA4AABC4BC1}" type="pres">
      <dgm:prSet presAssocID="{A9517D76-3576-6E46-A849-FAC3A26EDB5F}" presName="childText" presStyleLbl="conFgAcc1" presStyleIdx="1" presStyleCnt="5">
        <dgm:presLayoutVars>
          <dgm:bulletEnabled val="1"/>
        </dgm:presLayoutVars>
      </dgm:prSet>
      <dgm:spPr/>
    </dgm:pt>
    <dgm:pt modelId="{2956FC8F-0CFA-AA41-B260-194E8E6F41C5}" type="pres">
      <dgm:prSet presAssocID="{4C5A2BCC-404F-A040-BCA6-8204A403017D}" presName="spaceBetweenRectangles" presStyleCnt="0"/>
      <dgm:spPr/>
    </dgm:pt>
    <dgm:pt modelId="{80145BCA-214D-4E48-A174-067B98934EFC}" type="pres">
      <dgm:prSet presAssocID="{22561F25-CE56-004C-8829-5CA1BA42D059}" presName="parentLin" presStyleCnt="0"/>
      <dgm:spPr/>
    </dgm:pt>
    <dgm:pt modelId="{105CA440-4FA3-6A4F-BF93-15A1474BFE61}" type="pres">
      <dgm:prSet presAssocID="{22561F25-CE56-004C-8829-5CA1BA42D059}" presName="parentLeftMargin" presStyleLbl="node1" presStyleIdx="1" presStyleCnt="5"/>
      <dgm:spPr/>
    </dgm:pt>
    <dgm:pt modelId="{207DCF6A-F19C-0941-8B5A-5EDCF7994A0C}" type="pres">
      <dgm:prSet presAssocID="{22561F25-CE56-004C-8829-5CA1BA42D059}" presName="parentText" presStyleLbl="node1" presStyleIdx="2" presStyleCnt="5" custScaleX="109368">
        <dgm:presLayoutVars>
          <dgm:chMax val="0"/>
          <dgm:bulletEnabled val="1"/>
        </dgm:presLayoutVars>
      </dgm:prSet>
      <dgm:spPr/>
    </dgm:pt>
    <dgm:pt modelId="{434A8C92-2BBD-3B41-8A1F-8D519C3BE847}" type="pres">
      <dgm:prSet presAssocID="{22561F25-CE56-004C-8829-5CA1BA42D059}" presName="negativeSpace" presStyleCnt="0"/>
      <dgm:spPr/>
    </dgm:pt>
    <dgm:pt modelId="{C7792D78-B7EA-E942-BAE5-5E7C19C5AF6B}" type="pres">
      <dgm:prSet presAssocID="{22561F25-CE56-004C-8829-5CA1BA42D059}" presName="childText" presStyleLbl="conFgAcc1" presStyleIdx="2" presStyleCnt="5">
        <dgm:presLayoutVars>
          <dgm:bulletEnabled val="1"/>
        </dgm:presLayoutVars>
      </dgm:prSet>
      <dgm:spPr/>
    </dgm:pt>
    <dgm:pt modelId="{98B4FFB6-096E-8C41-AB8C-7E711B7512EF}" type="pres">
      <dgm:prSet presAssocID="{BCADF29A-3FB3-004F-B506-2D7A3E8F230B}" presName="spaceBetweenRectangles" presStyleCnt="0"/>
      <dgm:spPr/>
    </dgm:pt>
    <dgm:pt modelId="{3167DD97-39E1-BB4F-A97F-E4D943249384}" type="pres">
      <dgm:prSet presAssocID="{BAB3A6AA-1491-D546-85F0-5B1F085CBEF4}" presName="parentLin" presStyleCnt="0"/>
      <dgm:spPr/>
    </dgm:pt>
    <dgm:pt modelId="{715E59BE-609D-F748-8386-C19C9079507F}" type="pres">
      <dgm:prSet presAssocID="{BAB3A6AA-1491-D546-85F0-5B1F085CBEF4}" presName="parentLeftMargin" presStyleLbl="node1" presStyleIdx="2" presStyleCnt="5"/>
      <dgm:spPr/>
    </dgm:pt>
    <dgm:pt modelId="{99E6095C-A1AE-394E-86D1-7DA78952F3D3}" type="pres">
      <dgm:prSet presAssocID="{BAB3A6AA-1491-D546-85F0-5B1F085CBEF4}" presName="parentText" presStyleLbl="node1" presStyleIdx="3" presStyleCnt="5" custScaleX="109368">
        <dgm:presLayoutVars>
          <dgm:chMax val="0"/>
          <dgm:bulletEnabled val="1"/>
        </dgm:presLayoutVars>
      </dgm:prSet>
      <dgm:spPr/>
    </dgm:pt>
    <dgm:pt modelId="{8BF6C153-7EF6-6D46-93CA-1272CD26384F}" type="pres">
      <dgm:prSet presAssocID="{BAB3A6AA-1491-D546-85F0-5B1F085CBEF4}" presName="negativeSpace" presStyleCnt="0"/>
      <dgm:spPr/>
    </dgm:pt>
    <dgm:pt modelId="{B0B2B3F8-D866-A246-A4E4-4CF0CF7F5944}" type="pres">
      <dgm:prSet presAssocID="{BAB3A6AA-1491-D546-85F0-5B1F085CBEF4}" presName="childText" presStyleLbl="conFgAcc1" presStyleIdx="3" presStyleCnt="5">
        <dgm:presLayoutVars>
          <dgm:bulletEnabled val="1"/>
        </dgm:presLayoutVars>
      </dgm:prSet>
      <dgm:spPr/>
    </dgm:pt>
    <dgm:pt modelId="{4E86A554-2BC7-0E4F-B9B1-1ED7EA3BA73E}" type="pres">
      <dgm:prSet presAssocID="{F9FC8DE4-7E95-9C47-B2E4-FCB725B0B901}" presName="spaceBetweenRectangles" presStyleCnt="0"/>
      <dgm:spPr/>
    </dgm:pt>
    <dgm:pt modelId="{F3EAA0C2-0AA1-7846-8B5C-78A4ED1F3055}" type="pres">
      <dgm:prSet presAssocID="{BD3BBB64-0795-094B-9D8C-CAB3CD8BAD19}" presName="parentLin" presStyleCnt="0"/>
      <dgm:spPr/>
    </dgm:pt>
    <dgm:pt modelId="{1B97A9EB-B231-9840-9803-B16A184DAEE7}" type="pres">
      <dgm:prSet presAssocID="{BD3BBB64-0795-094B-9D8C-CAB3CD8BAD19}" presName="parentLeftMargin" presStyleLbl="node1" presStyleIdx="3" presStyleCnt="5"/>
      <dgm:spPr/>
    </dgm:pt>
    <dgm:pt modelId="{2ABF5E97-8E82-4141-AADB-C591CF3ABD08}" type="pres">
      <dgm:prSet presAssocID="{BD3BBB64-0795-094B-9D8C-CAB3CD8BAD19}" presName="parentText" presStyleLbl="node1" presStyleIdx="4" presStyleCnt="5" custScaleX="109368">
        <dgm:presLayoutVars>
          <dgm:chMax val="0"/>
          <dgm:bulletEnabled val="1"/>
        </dgm:presLayoutVars>
      </dgm:prSet>
      <dgm:spPr/>
    </dgm:pt>
    <dgm:pt modelId="{5514E83B-6917-AF46-8A8C-227499E32F3C}" type="pres">
      <dgm:prSet presAssocID="{BD3BBB64-0795-094B-9D8C-CAB3CD8BAD19}" presName="negativeSpace" presStyleCnt="0"/>
      <dgm:spPr/>
    </dgm:pt>
    <dgm:pt modelId="{9248F7AA-DE0B-AB49-9D1F-27B79F59F836}" type="pres">
      <dgm:prSet presAssocID="{BD3BBB64-0795-094B-9D8C-CAB3CD8BAD19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41446A09-1728-7D40-84DF-9260DEE9A73E}" type="presOf" srcId="{B4B67AD6-B640-5440-AE68-1B55F916EF2C}" destId="{008CF565-010E-AF44-83EE-F7D662828CD6}" srcOrd="0" destOrd="0" presId="urn:microsoft.com/office/officeart/2005/8/layout/list1"/>
    <dgm:cxn modelId="{25EF260E-E4FF-644C-A714-6E492481D9FD}" type="presOf" srcId="{A9517D76-3576-6E46-A849-FAC3A26EDB5F}" destId="{7A3C5F11-7079-B449-8681-A718FC1D5046}" srcOrd="0" destOrd="0" presId="urn:microsoft.com/office/officeart/2005/8/layout/list1"/>
    <dgm:cxn modelId="{65061435-627B-5840-8F78-37D96304B6D2}" srcId="{93DB4182-D597-3648-8DE9-E79D6E23C966}" destId="{B4B67AD6-B640-5440-AE68-1B55F916EF2C}" srcOrd="0" destOrd="0" parTransId="{D71E0202-F891-2B4D-9971-B27D16E61D05}" sibTransId="{C630AD09-B261-5A42-A079-B4B50A789772}"/>
    <dgm:cxn modelId="{C9E6BA47-691A-5840-93D2-07FD5A87B281}" srcId="{B4B67AD6-B640-5440-AE68-1B55F916EF2C}" destId="{D39C4BD2-B11A-6143-BA14-95A4C135005B}" srcOrd="0" destOrd="0" parTransId="{31D1465A-34CB-0E4A-9F84-4339467330D3}" sibTransId="{F88B28FC-639C-5149-9ECE-AB4466EE0FB2}"/>
    <dgm:cxn modelId="{05BF815A-F366-9749-AC30-D903906879CA}" type="presOf" srcId="{A9517D76-3576-6E46-A849-FAC3A26EDB5F}" destId="{EAAACA94-FE7D-6B4D-8F87-1A611C5387A4}" srcOrd="1" destOrd="0" presId="urn:microsoft.com/office/officeart/2005/8/layout/list1"/>
    <dgm:cxn modelId="{D5B9B35D-2DBE-274E-B434-565B7904620C}" srcId="{BAB3A6AA-1491-D546-85F0-5B1F085CBEF4}" destId="{D451F03C-8CB7-DB4C-8E35-577B4D0578B3}" srcOrd="0" destOrd="0" parTransId="{5338B3A0-514A-8F4A-906A-72038806F679}" sibTransId="{23656BAC-252F-F048-8F4D-C7534B339208}"/>
    <dgm:cxn modelId="{8810246F-8AC8-A244-98C4-002680AF12D5}" srcId="{93DB4182-D597-3648-8DE9-E79D6E23C966}" destId="{BD3BBB64-0795-094B-9D8C-CAB3CD8BAD19}" srcOrd="4" destOrd="0" parTransId="{ADD48191-5176-7042-86B7-66B7B24EF0AA}" sibTransId="{CEF34E6E-3581-B140-9CF9-C183CAB84E02}"/>
    <dgm:cxn modelId="{EC07648A-59DD-A140-B2F5-F7EECEE3BC2E}" srcId="{22561F25-CE56-004C-8829-5CA1BA42D059}" destId="{8DAAF60B-A9AF-164A-A26F-13C6D1CC7153}" srcOrd="0" destOrd="0" parTransId="{CEE00F2A-6690-3D4E-8D6F-D3DE12237D9A}" sibTransId="{F7A1E90E-31EC-6944-AC1C-F695C9A8C3DA}"/>
    <dgm:cxn modelId="{7037718D-D2E0-DC4B-A55C-57822349F695}" type="presOf" srcId="{BAB3A6AA-1491-D546-85F0-5B1F085CBEF4}" destId="{99E6095C-A1AE-394E-86D1-7DA78952F3D3}" srcOrd="1" destOrd="0" presId="urn:microsoft.com/office/officeart/2005/8/layout/list1"/>
    <dgm:cxn modelId="{DB430090-592F-3A4F-BCA1-43C9688C47E2}" srcId="{93DB4182-D597-3648-8DE9-E79D6E23C966}" destId="{BAB3A6AA-1491-D546-85F0-5B1F085CBEF4}" srcOrd="3" destOrd="0" parTransId="{937D556D-B0D8-C844-9891-3DB6EBEC81EA}" sibTransId="{F9FC8DE4-7E95-9C47-B2E4-FCB725B0B901}"/>
    <dgm:cxn modelId="{CDB68BA0-471B-4A46-ADAE-05AD802BE274}" type="presOf" srcId="{1AA627C6-1564-7B44-A8E3-B20F57A0D08F}" destId="{9248F7AA-DE0B-AB49-9D1F-27B79F59F836}" srcOrd="0" destOrd="0" presId="urn:microsoft.com/office/officeart/2005/8/layout/list1"/>
    <dgm:cxn modelId="{928220A4-9C73-2444-9110-306F5189ADB6}" type="presOf" srcId="{8DAAF60B-A9AF-164A-A26F-13C6D1CC7153}" destId="{C7792D78-B7EA-E942-BAE5-5E7C19C5AF6B}" srcOrd="0" destOrd="0" presId="urn:microsoft.com/office/officeart/2005/8/layout/list1"/>
    <dgm:cxn modelId="{E852D8AA-EB6F-574E-99A5-979F07AE5E87}" type="presOf" srcId="{BD3BBB64-0795-094B-9D8C-CAB3CD8BAD19}" destId="{1B97A9EB-B231-9840-9803-B16A184DAEE7}" srcOrd="0" destOrd="0" presId="urn:microsoft.com/office/officeart/2005/8/layout/list1"/>
    <dgm:cxn modelId="{D470A1AC-B523-A24C-A927-7D7D809C7E7F}" type="presOf" srcId="{B4B67AD6-B640-5440-AE68-1B55F916EF2C}" destId="{214205E9-2EF7-C84E-ACDD-0730BB654ED6}" srcOrd="1" destOrd="0" presId="urn:microsoft.com/office/officeart/2005/8/layout/list1"/>
    <dgm:cxn modelId="{990F36AF-DF27-CF42-8E72-3FCC9DF6AE7C}" type="presOf" srcId="{98C662EF-E155-1E42-8172-391C4F18C781}" destId="{8BE00646-2DA2-474C-8969-AEA4AABC4BC1}" srcOrd="0" destOrd="0" presId="urn:microsoft.com/office/officeart/2005/8/layout/list1"/>
    <dgm:cxn modelId="{E60708B9-1E9C-5A41-A96D-534FBC2FA21A}" type="presOf" srcId="{93DB4182-D597-3648-8DE9-E79D6E23C966}" destId="{2565ECB3-5B3F-1940-9A2B-0C28761BC21E}" srcOrd="0" destOrd="0" presId="urn:microsoft.com/office/officeart/2005/8/layout/list1"/>
    <dgm:cxn modelId="{676157BF-5A84-3B40-AC4A-3F8B76797361}" srcId="{BD3BBB64-0795-094B-9D8C-CAB3CD8BAD19}" destId="{1AA627C6-1564-7B44-A8E3-B20F57A0D08F}" srcOrd="0" destOrd="0" parTransId="{A7C3E5A3-3397-B143-8898-5D028C81FFC9}" sibTransId="{E74B3FE3-5F75-704D-AB83-DED4BC31D48A}"/>
    <dgm:cxn modelId="{D6DB23C8-5022-8B41-AC08-FF00290139F1}" type="presOf" srcId="{22561F25-CE56-004C-8829-5CA1BA42D059}" destId="{105CA440-4FA3-6A4F-BF93-15A1474BFE61}" srcOrd="0" destOrd="0" presId="urn:microsoft.com/office/officeart/2005/8/layout/list1"/>
    <dgm:cxn modelId="{17AEEAC8-D418-CD4C-8221-C3526AC54A23}" type="presOf" srcId="{D39C4BD2-B11A-6143-BA14-95A4C135005B}" destId="{082ED5F5-ACC3-9547-AC9D-F9CE2C2BE68E}" srcOrd="0" destOrd="0" presId="urn:microsoft.com/office/officeart/2005/8/layout/list1"/>
    <dgm:cxn modelId="{921E03CA-178C-3147-8EB2-C258ACBE73C5}" srcId="{93DB4182-D597-3648-8DE9-E79D6E23C966}" destId="{A9517D76-3576-6E46-A849-FAC3A26EDB5F}" srcOrd="1" destOrd="0" parTransId="{CEB11F6F-4F0A-F141-9049-CEC78EF75353}" sibTransId="{4C5A2BCC-404F-A040-BCA6-8204A403017D}"/>
    <dgm:cxn modelId="{218462DC-91D3-6444-8071-8EFB832CC2D7}" type="presOf" srcId="{22561F25-CE56-004C-8829-5CA1BA42D059}" destId="{207DCF6A-F19C-0941-8B5A-5EDCF7994A0C}" srcOrd="1" destOrd="0" presId="urn:microsoft.com/office/officeart/2005/8/layout/list1"/>
    <dgm:cxn modelId="{3CD8CADC-47BC-AE49-B7FE-7F61FFFB99AA}" type="presOf" srcId="{BAB3A6AA-1491-D546-85F0-5B1F085CBEF4}" destId="{715E59BE-609D-F748-8386-C19C9079507F}" srcOrd="0" destOrd="0" presId="urn:microsoft.com/office/officeart/2005/8/layout/list1"/>
    <dgm:cxn modelId="{D8BB02E2-1B11-0043-91AC-2F56CEDC4339}" srcId="{A9517D76-3576-6E46-A849-FAC3A26EDB5F}" destId="{98C662EF-E155-1E42-8172-391C4F18C781}" srcOrd="0" destOrd="0" parTransId="{5EC446A4-ABBF-1646-A221-3B75431F3E38}" sibTransId="{6A1FEFD4-B435-D544-8454-8E7A0B48AF33}"/>
    <dgm:cxn modelId="{AC0BD9E7-38C4-DF4A-A7CF-CB5FBC0A00B8}" type="presOf" srcId="{BD3BBB64-0795-094B-9D8C-CAB3CD8BAD19}" destId="{2ABF5E97-8E82-4141-AADB-C591CF3ABD08}" srcOrd="1" destOrd="0" presId="urn:microsoft.com/office/officeart/2005/8/layout/list1"/>
    <dgm:cxn modelId="{9F10DAE7-7FAF-2747-B4AA-3B3BCA928247}" srcId="{93DB4182-D597-3648-8DE9-E79D6E23C966}" destId="{22561F25-CE56-004C-8829-5CA1BA42D059}" srcOrd="2" destOrd="0" parTransId="{802FDC79-3F4B-6548-BC80-ADDC5B9E159E}" sibTransId="{BCADF29A-3FB3-004F-B506-2D7A3E8F230B}"/>
    <dgm:cxn modelId="{41F9FCF7-8624-4D49-B4BA-57D06E53388C}" type="presOf" srcId="{D451F03C-8CB7-DB4C-8E35-577B4D0578B3}" destId="{B0B2B3F8-D866-A246-A4E4-4CF0CF7F5944}" srcOrd="0" destOrd="0" presId="urn:microsoft.com/office/officeart/2005/8/layout/list1"/>
    <dgm:cxn modelId="{B6DD6B6B-D799-AC46-AC74-E24FD04A20AD}" type="presParOf" srcId="{2565ECB3-5B3F-1940-9A2B-0C28761BC21E}" destId="{4E3A2F44-89B0-494D-9E92-26738A866717}" srcOrd="0" destOrd="0" presId="urn:microsoft.com/office/officeart/2005/8/layout/list1"/>
    <dgm:cxn modelId="{575E9747-03BB-A244-9C0E-B24988BCF271}" type="presParOf" srcId="{4E3A2F44-89B0-494D-9E92-26738A866717}" destId="{008CF565-010E-AF44-83EE-F7D662828CD6}" srcOrd="0" destOrd="0" presId="urn:microsoft.com/office/officeart/2005/8/layout/list1"/>
    <dgm:cxn modelId="{74559028-F39E-9343-A9C3-1B9E5900724F}" type="presParOf" srcId="{4E3A2F44-89B0-494D-9E92-26738A866717}" destId="{214205E9-2EF7-C84E-ACDD-0730BB654ED6}" srcOrd="1" destOrd="0" presId="urn:microsoft.com/office/officeart/2005/8/layout/list1"/>
    <dgm:cxn modelId="{D252121B-1F35-6B4F-9359-BFF5ACDA57CB}" type="presParOf" srcId="{2565ECB3-5B3F-1940-9A2B-0C28761BC21E}" destId="{3ABB6B0C-846D-AD4C-85CA-121F19583BE7}" srcOrd="1" destOrd="0" presId="urn:microsoft.com/office/officeart/2005/8/layout/list1"/>
    <dgm:cxn modelId="{972C77ED-4D74-AB48-A3B6-6A546B32B4A1}" type="presParOf" srcId="{2565ECB3-5B3F-1940-9A2B-0C28761BC21E}" destId="{082ED5F5-ACC3-9547-AC9D-F9CE2C2BE68E}" srcOrd="2" destOrd="0" presId="urn:microsoft.com/office/officeart/2005/8/layout/list1"/>
    <dgm:cxn modelId="{32002C66-D48E-F440-B9EC-3AACC841359C}" type="presParOf" srcId="{2565ECB3-5B3F-1940-9A2B-0C28761BC21E}" destId="{ADAB167B-D64B-2F4B-8293-AD13669AF094}" srcOrd="3" destOrd="0" presId="urn:microsoft.com/office/officeart/2005/8/layout/list1"/>
    <dgm:cxn modelId="{A7976930-6B4E-5640-B5EE-9C678D424503}" type="presParOf" srcId="{2565ECB3-5B3F-1940-9A2B-0C28761BC21E}" destId="{B7C37D1F-C80C-D04D-AF5F-E0FB3BDEDBAE}" srcOrd="4" destOrd="0" presId="urn:microsoft.com/office/officeart/2005/8/layout/list1"/>
    <dgm:cxn modelId="{ECA3F861-CA97-454B-B61D-A997990DE530}" type="presParOf" srcId="{B7C37D1F-C80C-D04D-AF5F-E0FB3BDEDBAE}" destId="{7A3C5F11-7079-B449-8681-A718FC1D5046}" srcOrd="0" destOrd="0" presId="urn:microsoft.com/office/officeart/2005/8/layout/list1"/>
    <dgm:cxn modelId="{F4F4122A-D72C-824F-B017-A03C700EEA23}" type="presParOf" srcId="{B7C37D1F-C80C-D04D-AF5F-E0FB3BDEDBAE}" destId="{EAAACA94-FE7D-6B4D-8F87-1A611C5387A4}" srcOrd="1" destOrd="0" presId="urn:microsoft.com/office/officeart/2005/8/layout/list1"/>
    <dgm:cxn modelId="{8709981D-F50D-BA4C-B899-02E395CDACDE}" type="presParOf" srcId="{2565ECB3-5B3F-1940-9A2B-0C28761BC21E}" destId="{87CA2740-59CC-8845-B4C3-F2B40C5A9F11}" srcOrd="5" destOrd="0" presId="urn:microsoft.com/office/officeart/2005/8/layout/list1"/>
    <dgm:cxn modelId="{C479918D-1C3C-DB4D-88C2-13FA4D5310D8}" type="presParOf" srcId="{2565ECB3-5B3F-1940-9A2B-0C28761BC21E}" destId="{8BE00646-2DA2-474C-8969-AEA4AABC4BC1}" srcOrd="6" destOrd="0" presId="urn:microsoft.com/office/officeart/2005/8/layout/list1"/>
    <dgm:cxn modelId="{A63B5286-1309-FB44-9D5A-360AEA22A4F5}" type="presParOf" srcId="{2565ECB3-5B3F-1940-9A2B-0C28761BC21E}" destId="{2956FC8F-0CFA-AA41-B260-194E8E6F41C5}" srcOrd="7" destOrd="0" presId="urn:microsoft.com/office/officeart/2005/8/layout/list1"/>
    <dgm:cxn modelId="{5CDF7732-390C-7D4A-9509-B98CC7390918}" type="presParOf" srcId="{2565ECB3-5B3F-1940-9A2B-0C28761BC21E}" destId="{80145BCA-214D-4E48-A174-067B98934EFC}" srcOrd="8" destOrd="0" presId="urn:microsoft.com/office/officeart/2005/8/layout/list1"/>
    <dgm:cxn modelId="{7E10C225-80D3-D246-8EEA-4AF09078263C}" type="presParOf" srcId="{80145BCA-214D-4E48-A174-067B98934EFC}" destId="{105CA440-4FA3-6A4F-BF93-15A1474BFE61}" srcOrd="0" destOrd="0" presId="urn:microsoft.com/office/officeart/2005/8/layout/list1"/>
    <dgm:cxn modelId="{2AB73538-A1F1-1A47-B2FC-768541E3AA02}" type="presParOf" srcId="{80145BCA-214D-4E48-A174-067B98934EFC}" destId="{207DCF6A-F19C-0941-8B5A-5EDCF7994A0C}" srcOrd="1" destOrd="0" presId="urn:microsoft.com/office/officeart/2005/8/layout/list1"/>
    <dgm:cxn modelId="{0B6BBDB4-830C-1141-BBDD-2DE86CAB6F9C}" type="presParOf" srcId="{2565ECB3-5B3F-1940-9A2B-0C28761BC21E}" destId="{434A8C92-2BBD-3B41-8A1F-8D519C3BE847}" srcOrd="9" destOrd="0" presId="urn:microsoft.com/office/officeart/2005/8/layout/list1"/>
    <dgm:cxn modelId="{1A48BC61-B66E-3148-9473-23E842A114D7}" type="presParOf" srcId="{2565ECB3-5B3F-1940-9A2B-0C28761BC21E}" destId="{C7792D78-B7EA-E942-BAE5-5E7C19C5AF6B}" srcOrd="10" destOrd="0" presId="urn:microsoft.com/office/officeart/2005/8/layout/list1"/>
    <dgm:cxn modelId="{7B36DE5D-8DD5-C84A-AF4A-29247E68489B}" type="presParOf" srcId="{2565ECB3-5B3F-1940-9A2B-0C28761BC21E}" destId="{98B4FFB6-096E-8C41-AB8C-7E711B7512EF}" srcOrd="11" destOrd="0" presId="urn:microsoft.com/office/officeart/2005/8/layout/list1"/>
    <dgm:cxn modelId="{4F04B905-EF9B-CF47-8B3E-1D7F067DB822}" type="presParOf" srcId="{2565ECB3-5B3F-1940-9A2B-0C28761BC21E}" destId="{3167DD97-39E1-BB4F-A97F-E4D943249384}" srcOrd="12" destOrd="0" presId="urn:microsoft.com/office/officeart/2005/8/layout/list1"/>
    <dgm:cxn modelId="{87C20443-166A-4C47-9F3C-D38FA51A77D9}" type="presParOf" srcId="{3167DD97-39E1-BB4F-A97F-E4D943249384}" destId="{715E59BE-609D-F748-8386-C19C9079507F}" srcOrd="0" destOrd="0" presId="urn:microsoft.com/office/officeart/2005/8/layout/list1"/>
    <dgm:cxn modelId="{D5B42129-5712-7B4F-932F-A42563CF57E3}" type="presParOf" srcId="{3167DD97-39E1-BB4F-A97F-E4D943249384}" destId="{99E6095C-A1AE-394E-86D1-7DA78952F3D3}" srcOrd="1" destOrd="0" presId="urn:microsoft.com/office/officeart/2005/8/layout/list1"/>
    <dgm:cxn modelId="{04D2D669-BE8D-C24D-B0DB-2FCC85061563}" type="presParOf" srcId="{2565ECB3-5B3F-1940-9A2B-0C28761BC21E}" destId="{8BF6C153-7EF6-6D46-93CA-1272CD26384F}" srcOrd="13" destOrd="0" presId="urn:microsoft.com/office/officeart/2005/8/layout/list1"/>
    <dgm:cxn modelId="{7BFE6362-99DE-1349-B4BA-5D0942051E3E}" type="presParOf" srcId="{2565ECB3-5B3F-1940-9A2B-0C28761BC21E}" destId="{B0B2B3F8-D866-A246-A4E4-4CF0CF7F5944}" srcOrd="14" destOrd="0" presId="urn:microsoft.com/office/officeart/2005/8/layout/list1"/>
    <dgm:cxn modelId="{0977806D-0B3B-1446-A252-9E6BBAE1499F}" type="presParOf" srcId="{2565ECB3-5B3F-1940-9A2B-0C28761BC21E}" destId="{4E86A554-2BC7-0E4F-B9B1-1ED7EA3BA73E}" srcOrd="15" destOrd="0" presId="urn:microsoft.com/office/officeart/2005/8/layout/list1"/>
    <dgm:cxn modelId="{344C1D99-C64F-DA43-B644-ACC5EFDEEDC8}" type="presParOf" srcId="{2565ECB3-5B3F-1940-9A2B-0C28761BC21E}" destId="{F3EAA0C2-0AA1-7846-8B5C-78A4ED1F3055}" srcOrd="16" destOrd="0" presId="urn:microsoft.com/office/officeart/2005/8/layout/list1"/>
    <dgm:cxn modelId="{7885498A-1A58-2A40-A4D0-EA892210E6CD}" type="presParOf" srcId="{F3EAA0C2-0AA1-7846-8B5C-78A4ED1F3055}" destId="{1B97A9EB-B231-9840-9803-B16A184DAEE7}" srcOrd="0" destOrd="0" presId="urn:microsoft.com/office/officeart/2005/8/layout/list1"/>
    <dgm:cxn modelId="{4F32C2F5-79F2-1F46-86DF-38B3FDF8CA6E}" type="presParOf" srcId="{F3EAA0C2-0AA1-7846-8B5C-78A4ED1F3055}" destId="{2ABF5E97-8E82-4141-AADB-C591CF3ABD08}" srcOrd="1" destOrd="0" presId="urn:microsoft.com/office/officeart/2005/8/layout/list1"/>
    <dgm:cxn modelId="{41525A30-5B63-BF47-B6A5-771A1700C480}" type="presParOf" srcId="{2565ECB3-5B3F-1940-9A2B-0C28761BC21E}" destId="{5514E83B-6917-AF46-8A8C-227499E32F3C}" srcOrd="17" destOrd="0" presId="urn:microsoft.com/office/officeart/2005/8/layout/list1"/>
    <dgm:cxn modelId="{3B7809F7-C79C-5944-AA3E-934257FBCE12}" type="presParOf" srcId="{2565ECB3-5B3F-1940-9A2B-0C28761BC21E}" destId="{9248F7AA-DE0B-AB49-9D1F-27B79F59F836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945560-04E4-DD4C-A4BC-3E37E2B564FC}">
      <dsp:nvSpPr>
        <dsp:cNvPr id="0" name=""/>
        <dsp:cNvSpPr/>
      </dsp:nvSpPr>
      <dsp:spPr>
        <a:xfrm rot="5400000">
          <a:off x="4277848" y="-2199644"/>
          <a:ext cx="1534355" cy="6196861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800" b="0" i="0" kern="1200" baseline="0" dirty="0"/>
            <a:t>„</a:t>
          </a:r>
          <a:r>
            <a:rPr lang="de-DE" sz="1800" b="0" i="0" kern="1200" baseline="0" dirty="0">
              <a:latin typeface="Arial" panose="020B0604020202020204" pitchFamily="34" charset="0"/>
              <a:cs typeface="Arial" panose="020B0604020202020204" pitchFamily="34" charset="0"/>
            </a:rPr>
            <a:t>Die Repräsentation und Präsentation von Daten, um das Verständnis zu erleichtern.“ </a:t>
          </a:r>
          <a:br>
            <a:rPr lang="de-DE" sz="1600" b="0" i="0" kern="1200" baseline="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600" b="0" i="0" kern="1200" baseline="0" dirty="0">
              <a:latin typeface="Arial" panose="020B0604020202020204" pitchFamily="34" charset="0"/>
              <a:cs typeface="Arial" panose="020B0604020202020204" pitchFamily="34" charset="0"/>
            </a:rPr>
            <a:t>- Andy Kirk</a:t>
          </a:r>
          <a:endParaRPr lang="de-DE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946596" y="206509"/>
        <a:ext cx="6121960" cy="1384553"/>
      </dsp:txXfrm>
    </dsp:sp>
    <dsp:sp modelId="{527D4DB5-E294-4840-9DD7-D6AD699379DC}">
      <dsp:nvSpPr>
        <dsp:cNvPr id="0" name=""/>
        <dsp:cNvSpPr/>
      </dsp:nvSpPr>
      <dsp:spPr>
        <a:xfrm>
          <a:off x="10562" y="1200"/>
          <a:ext cx="1936033" cy="1795172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Arial" panose="020B0604020202020204" pitchFamily="34" charset="0"/>
              <a:cs typeface="Arial" panose="020B0604020202020204" pitchFamily="34" charset="0"/>
            </a:rPr>
            <a:t>Definition</a:t>
          </a:r>
          <a:endParaRPr lang="de-DE" sz="4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8195" y="88833"/>
        <a:ext cx="1760767" cy="1619906"/>
      </dsp:txXfrm>
    </dsp:sp>
    <dsp:sp modelId="{27CAE75E-465C-C24E-A706-7D3B674996A6}">
      <dsp:nvSpPr>
        <dsp:cNvPr id="0" name=""/>
        <dsp:cNvSpPr/>
      </dsp:nvSpPr>
      <dsp:spPr>
        <a:xfrm rot="5400000">
          <a:off x="4053991" y="2698"/>
          <a:ext cx="1947728" cy="623852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de-DE" sz="1800" kern="1200" dirty="0">
              <a:latin typeface="Arial" panose="020B0604020202020204" pitchFamily="34" charset="0"/>
              <a:cs typeface="Arial" panose="020B0604020202020204" pitchFamily="34" charset="0"/>
            </a:rPr>
            <a:t>Grafische Formate sind für den Menschen meist verständlicher</a:t>
          </a: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de-DE" sz="1800" kern="1200" dirty="0">
              <a:latin typeface="Arial" panose="020B0604020202020204" pitchFamily="34" charset="0"/>
              <a:cs typeface="Arial" panose="020B0604020202020204" pitchFamily="34" charset="0"/>
            </a:rPr>
            <a:t>Zusammenhänge sind leichter zu erkennen, Informationsgewinnung auf einen Blick</a:t>
          </a: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de-DE" sz="1800" kern="1200" dirty="0">
              <a:latin typeface="Arial" panose="020B0604020202020204" pitchFamily="34" charset="0"/>
              <a:cs typeface="Arial" panose="020B0604020202020204" pitchFamily="34" charset="0"/>
            </a:rPr>
            <a:t>Hilft versteckte Informationen zu verstehen, gerade bei großen Datenmengen</a:t>
          </a:r>
        </a:p>
      </dsp:txBody>
      <dsp:txXfrm rot="-5400000">
        <a:off x="1908593" y="2243176"/>
        <a:ext cx="6143444" cy="1757568"/>
      </dsp:txXfrm>
    </dsp:sp>
    <dsp:sp modelId="{E3B0E6E5-7971-614A-855E-5427D4FC9895}">
      <dsp:nvSpPr>
        <dsp:cNvPr id="0" name=""/>
        <dsp:cNvSpPr/>
      </dsp:nvSpPr>
      <dsp:spPr>
        <a:xfrm>
          <a:off x="10562" y="1920535"/>
          <a:ext cx="1898031" cy="2402850"/>
        </a:xfrm>
        <a:prstGeom prst="roundRect">
          <a:avLst/>
        </a:prstGeom>
        <a:solidFill>
          <a:schemeClr val="accent2">
            <a:shade val="80000"/>
            <a:hueOff val="828371"/>
            <a:satOff val="-66372"/>
            <a:lumOff val="38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b="0" i="0" kern="1200" baseline="0" dirty="0">
              <a:latin typeface="Arial" panose="020B0604020202020204" pitchFamily="34" charset="0"/>
              <a:cs typeface="Arial" panose="020B0604020202020204" pitchFamily="34" charset="0"/>
            </a:rPr>
            <a:t>Vorteile</a:t>
          </a:r>
          <a:endParaRPr lang="de-DE" sz="5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3216" y="2013189"/>
        <a:ext cx="1712723" cy="22175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2ED5F5-ACC3-9547-AC9D-F9CE2C2BE68E}">
      <dsp:nvSpPr>
        <dsp:cNvPr id="0" name=""/>
        <dsp:cNvSpPr/>
      </dsp:nvSpPr>
      <dsp:spPr>
        <a:xfrm>
          <a:off x="0" y="343262"/>
          <a:ext cx="8464237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919" tIns="312420" rIns="65691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Welche Inhalte sollen vermittelt werden? </a:t>
          </a:r>
        </a:p>
      </dsp:txBody>
      <dsp:txXfrm>
        <a:off x="0" y="343262"/>
        <a:ext cx="8464237" cy="637875"/>
      </dsp:txXfrm>
    </dsp:sp>
    <dsp:sp modelId="{214205E9-2EF7-C84E-ACDD-0730BB654ED6}">
      <dsp:nvSpPr>
        <dsp:cNvPr id="0" name=""/>
        <dsp:cNvSpPr/>
      </dsp:nvSpPr>
      <dsp:spPr>
        <a:xfrm>
          <a:off x="423211" y="121862"/>
          <a:ext cx="6480016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950" tIns="0" rIns="22395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Das Ziel der Visualisierung steht im Vordergrund</a:t>
          </a:r>
        </a:p>
      </dsp:txBody>
      <dsp:txXfrm>
        <a:off x="444827" y="143478"/>
        <a:ext cx="6436784" cy="399568"/>
      </dsp:txXfrm>
    </dsp:sp>
    <dsp:sp modelId="{8BE00646-2DA2-474C-8969-AEA4AABC4BC1}">
      <dsp:nvSpPr>
        <dsp:cNvPr id="0" name=""/>
        <dsp:cNvSpPr/>
      </dsp:nvSpPr>
      <dsp:spPr>
        <a:xfrm>
          <a:off x="0" y="1283537"/>
          <a:ext cx="8464237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919" tIns="312420" rIns="65691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Welche Diagrammart eignet sich für den jeweiligen Anwendungsfall? </a:t>
          </a:r>
        </a:p>
      </dsp:txBody>
      <dsp:txXfrm>
        <a:off x="0" y="1283537"/>
        <a:ext cx="8464237" cy="637875"/>
      </dsp:txXfrm>
    </dsp:sp>
    <dsp:sp modelId="{EAAACA94-FE7D-6B4D-8F87-1A611C5387A4}">
      <dsp:nvSpPr>
        <dsp:cNvPr id="0" name=""/>
        <dsp:cNvSpPr/>
      </dsp:nvSpPr>
      <dsp:spPr>
        <a:xfrm>
          <a:off x="423211" y="1062137"/>
          <a:ext cx="6480016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950" tIns="0" rIns="22395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Die richtige Darstellung wählen</a:t>
          </a:r>
        </a:p>
      </dsp:txBody>
      <dsp:txXfrm>
        <a:off x="444827" y="1083753"/>
        <a:ext cx="6436784" cy="399568"/>
      </dsp:txXfrm>
    </dsp:sp>
    <dsp:sp modelId="{C7792D78-B7EA-E942-BAE5-5E7C19C5AF6B}">
      <dsp:nvSpPr>
        <dsp:cNvPr id="0" name=""/>
        <dsp:cNvSpPr/>
      </dsp:nvSpPr>
      <dsp:spPr>
        <a:xfrm>
          <a:off x="0" y="2223812"/>
          <a:ext cx="8464237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919" tIns="312420" rIns="65691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Wie kann der*die Nutzer*in schnellstmöglich erkennen, was dargestellt wird? </a:t>
          </a:r>
        </a:p>
      </dsp:txBody>
      <dsp:txXfrm>
        <a:off x="0" y="2223812"/>
        <a:ext cx="8464237" cy="637875"/>
      </dsp:txXfrm>
    </dsp:sp>
    <dsp:sp modelId="{207DCF6A-F19C-0941-8B5A-5EDCF7994A0C}">
      <dsp:nvSpPr>
        <dsp:cNvPr id="0" name=""/>
        <dsp:cNvSpPr/>
      </dsp:nvSpPr>
      <dsp:spPr>
        <a:xfrm>
          <a:off x="423211" y="2002412"/>
          <a:ext cx="6480016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950" tIns="0" rIns="22395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Einfache Visualisierung, aber detaillierte Titel und Beschriftungen</a:t>
          </a:r>
        </a:p>
      </dsp:txBody>
      <dsp:txXfrm>
        <a:off x="444827" y="2024028"/>
        <a:ext cx="6436784" cy="399568"/>
      </dsp:txXfrm>
    </dsp:sp>
    <dsp:sp modelId="{B0B2B3F8-D866-A246-A4E4-4CF0CF7F5944}">
      <dsp:nvSpPr>
        <dsp:cNvPr id="0" name=""/>
        <dsp:cNvSpPr/>
      </dsp:nvSpPr>
      <dsp:spPr>
        <a:xfrm>
          <a:off x="0" y="3164087"/>
          <a:ext cx="8464237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919" tIns="312420" rIns="65691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Wie können Farben die Aussage der Visualisierung verdeutlichen? </a:t>
          </a:r>
        </a:p>
      </dsp:txBody>
      <dsp:txXfrm>
        <a:off x="0" y="3164087"/>
        <a:ext cx="8464237" cy="637875"/>
      </dsp:txXfrm>
    </dsp:sp>
    <dsp:sp modelId="{99E6095C-A1AE-394E-86D1-7DA78952F3D3}">
      <dsp:nvSpPr>
        <dsp:cNvPr id="0" name=""/>
        <dsp:cNvSpPr/>
      </dsp:nvSpPr>
      <dsp:spPr>
        <a:xfrm>
          <a:off x="423211" y="2942687"/>
          <a:ext cx="6480016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950" tIns="0" rIns="22395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Farben haben immer Bedeutung</a:t>
          </a:r>
        </a:p>
      </dsp:txBody>
      <dsp:txXfrm>
        <a:off x="444827" y="2964303"/>
        <a:ext cx="6436784" cy="399568"/>
      </dsp:txXfrm>
    </dsp:sp>
    <dsp:sp modelId="{9248F7AA-DE0B-AB49-9D1F-27B79F59F836}">
      <dsp:nvSpPr>
        <dsp:cNvPr id="0" name=""/>
        <dsp:cNvSpPr/>
      </dsp:nvSpPr>
      <dsp:spPr>
        <a:xfrm>
          <a:off x="0" y="4104362"/>
          <a:ext cx="8464237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919" tIns="312420" rIns="65691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Welche Python Bibliothek eignet sich für den jeweiligen Anwendungsfall?</a:t>
          </a:r>
        </a:p>
      </dsp:txBody>
      <dsp:txXfrm>
        <a:off x="0" y="4104362"/>
        <a:ext cx="8464237" cy="637875"/>
      </dsp:txXfrm>
    </dsp:sp>
    <dsp:sp modelId="{2ABF5E97-8E82-4141-AADB-C591CF3ABD08}">
      <dsp:nvSpPr>
        <dsp:cNvPr id="0" name=""/>
        <dsp:cNvSpPr/>
      </dsp:nvSpPr>
      <dsp:spPr>
        <a:xfrm>
          <a:off x="423211" y="3882962"/>
          <a:ext cx="6480016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950" tIns="0" rIns="22395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Arial" panose="020B0604020202020204" pitchFamily="34" charset="0"/>
              <a:cs typeface="Arial" panose="020B0604020202020204" pitchFamily="34" charset="0"/>
            </a:rPr>
            <a:t>Die richtige Software bzw. Bibliothek zur Umsetzung wählen</a:t>
          </a:r>
        </a:p>
      </dsp:txBody>
      <dsp:txXfrm>
        <a:off x="444827" y="3904578"/>
        <a:ext cx="6436784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8" name="Shape 7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ctr" latinLnBrk="0">
      <a:spcBef>
        <a:spcPts val="400"/>
      </a:spcBef>
      <a:defRPr sz="1200">
        <a:latin typeface="+mn-lt"/>
        <a:ea typeface="+mn-ea"/>
        <a:cs typeface="+mn-cs"/>
        <a:sym typeface="Syntax"/>
      </a:defRPr>
    </a:lvl1pPr>
    <a:lvl2pPr indent="228600" algn="ctr" latinLnBrk="0">
      <a:spcBef>
        <a:spcPts val="400"/>
      </a:spcBef>
      <a:defRPr sz="1200">
        <a:latin typeface="+mn-lt"/>
        <a:ea typeface="+mn-ea"/>
        <a:cs typeface="+mn-cs"/>
        <a:sym typeface="Syntax"/>
      </a:defRPr>
    </a:lvl2pPr>
    <a:lvl3pPr indent="457200" algn="ctr" latinLnBrk="0">
      <a:spcBef>
        <a:spcPts val="400"/>
      </a:spcBef>
      <a:defRPr sz="1200">
        <a:latin typeface="+mn-lt"/>
        <a:ea typeface="+mn-ea"/>
        <a:cs typeface="+mn-cs"/>
        <a:sym typeface="Syntax"/>
      </a:defRPr>
    </a:lvl3pPr>
    <a:lvl4pPr indent="685800" algn="ctr" latinLnBrk="0">
      <a:spcBef>
        <a:spcPts val="400"/>
      </a:spcBef>
      <a:defRPr sz="1200">
        <a:latin typeface="+mn-lt"/>
        <a:ea typeface="+mn-ea"/>
        <a:cs typeface="+mn-cs"/>
        <a:sym typeface="Syntax"/>
      </a:defRPr>
    </a:lvl4pPr>
    <a:lvl5pPr indent="914400" algn="ctr" latinLnBrk="0">
      <a:spcBef>
        <a:spcPts val="400"/>
      </a:spcBef>
      <a:defRPr sz="1200">
        <a:latin typeface="+mn-lt"/>
        <a:ea typeface="+mn-ea"/>
        <a:cs typeface="+mn-cs"/>
        <a:sym typeface="Syntax"/>
      </a:defRPr>
    </a:lvl5pPr>
    <a:lvl6pPr indent="1143000" algn="ctr" latinLnBrk="0">
      <a:spcBef>
        <a:spcPts val="400"/>
      </a:spcBef>
      <a:defRPr sz="1200">
        <a:latin typeface="+mn-lt"/>
        <a:ea typeface="+mn-ea"/>
        <a:cs typeface="+mn-cs"/>
        <a:sym typeface="Syntax"/>
      </a:defRPr>
    </a:lvl6pPr>
    <a:lvl7pPr indent="1371600" algn="ctr" latinLnBrk="0">
      <a:spcBef>
        <a:spcPts val="400"/>
      </a:spcBef>
      <a:defRPr sz="1200">
        <a:latin typeface="+mn-lt"/>
        <a:ea typeface="+mn-ea"/>
        <a:cs typeface="+mn-cs"/>
        <a:sym typeface="Syntax"/>
      </a:defRPr>
    </a:lvl7pPr>
    <a:lvl8pPr indent="1600200" algn="ctr" latinLnBrk="0">
      <a:spcBef>
        <a:spcPts val="400"/>
      </a:spcBef>
      <a:defRPr sz="1200">
        <a:latin typeface="+mn-lt"/>
        <a:ea typeface="+mn-ea"/>
        <a:cs typeface="+mn-cs"/>
        <a:sym typeface="Syntax"/>
      </a:defRPr>
    </a:lvl8pPr>
    <a:lvl9pPr indent="1828800" algn="ctr" latinLnBrk="0">
      <a:spcBef>
        <a:spcPts val="400"/>
      </a:spcBef>
      <a:defRPr sz="1200">
        <a:latin typeface="+mn-lt"/>
        <a:ea typeface="+mn-ea"/>
        <a:cs typeface="+mn-cs"/>
        <a:sym typeface="Syntax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354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6373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0890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2"/>
          <p:cNvSpPr>
            <a:spLocks noGrp="1"/>
          </p:cNvSpPr>
          <p:nvPr>
            <p:ph type="pic" idx="21"/>
          </p:nvPr>
        </p:nvSpPr>
        <p:spPr>
          <a:xfrm>
            <a:off x="0" y="1082098"/>
            <a:ext cx="9144000" cy="46815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14" name="Bild 9" descr="Bild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293" y="5964228"/>
            <a:ext cx="1966297" cy="722313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 6"/>
          <p:cNvSpPr/>
          <p:nvPr/>
        </p:nvSpPr>
        <p:spPr>
          <a:xfrm>
            <a:off x="250824" y="185737"/>
            <a:ext cx="8638962" cy="336551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lIns="0" tIns="0" rIns="0" bIns="0"/>
          <a:lstStyle/>
          <a:p>
            <a:pPr algn="l">
              <a:defRPr sz="2400" b="1">
                <a:solidFill>
                  <a:schemeClr val="accent2"/>
                </a:solidFill>
              </a:defRPr>
            </a:pPr>
            <a:endParaRPr/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49238" y="536575"/>
            <a:ext cx="8639176" cy="3683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ClrTx/>
              <a:buSzTx/>
              <a:buNone/>
              <a:defRPr sz="1800" b="1"/>
            </a:lvl1pPr>
            <a:lvl2pPr marL="700881" indent="-321468">
              <a:spcBef>
                <a:spcPts val="600"/>
              </a:spcBef>
              <a:buClrTx/>
              <a:defRPr sz="1800" b="1"/>
            </a:lvl2pPr>
            <a:lvl3pPr marL="1112837" indent="-257175">
              <a:spcBef>
                <a:spcPts val="600"/>
              </a:spcBef>
              <a:buClrTx/>
              <a:defRPr sz="1800" b="1"/>
            </a:lvl3pPr>
            <a:lvl4pPr marL="1531937" indent="-257175">
              <a:spcBef>
                <a:spcPts val="600"/>
              </a:spcBef>
              <a:buClrTx/>
              <a:defRPr sz="1800" b="1"/>
            </a:lvl4pPr>
            <a:lvl5pPr marL="1951038" indent="-257175">
              <a:spcBef>
                <a:spcPts val="600"/>
              </a:spcBef>
              <a:buClrTx/>
              <a:defRPr sz="1800" b="1"/>
            </a:lvl5pPr>
          </a:lstStyle>
          <a:p>
            <a:r>
              <a:t>Subheadline (Arial 18 Pt, Bold)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" name="Headline (Arial 24 Pt, Bold)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Headline (Arial 24 Pt, Bold)</a:t>
            </a:r>
          </a:p>
        </p:txBody>
      </p:sp>
      <p:sp>
        <p:nvSpPr>
          <p:cNvPr id="2" name="Fußzeilenplatzhalter 6">
            <a:extLst>
              <a:ext uri="{FF2B5EF4-FFF2-40B4-BE49-F238E27FC236}">
                <a16:creationId xmlns:a16="http://schemas.microsoft.com/office/drawing/2014/main" id="{FBEB8FD8-1DBC-E3BB-2FE1-12A68C8D60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it 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ebene 1…"/>
          <p:cNvSpPr txBox="1">
            <a:spLocks noGrp="1"/>
          </p:cNvSpPr>
          <p:nvPr>
            <p:ph type="body" idx="1"/>
          </p:nvPr>
        </p:nvSpPr>
        <p:spPr>
          <a:xfrm>
            <a:off x="246223" y="1622715"/>
            <a:ext cx="8648378" cy="4505035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7" name="Test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250825" y="1263649"/>
            <a:ext cx="8639175" cy="24939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b="1"/>
            </a:lvl1pPr>
          </a:lstStyle>
          <a:p>
            <a:r>
              <a:t>Abschnittsüberschrift (Arial 16 Pt, Bold)</a:t>
            </a:r>
          </a:p>
        </p:txBody>
      </p:sp>
      <p:sp>
        <p:nvSpPr>
          <p:cNvPr id="48" name="Test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249238" y="536575"/>
            <a:ext cx="8639176" cy="3683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ClrTx/>
              <a:buSzTx/>
              <a:buNone/>
              <a:defRPr sz="1800" b="1"/>
            </a:lvl1pPr>
          </a:lstStyle>
          <a:p>
            <a:r>
              <a:t>Subheadline (Arial 18 Pt, Bold)</a:t>
            </a:r>
          </a:p>
        </p:txBody>
      </p:sp>
      <p:sp>
        <p:nvSpPr>
          <p:cNvPr id="49" name="Headline (Arial 24 Pt, Bold)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Headline (Arial 24 Pt, Bold)</a:t>
            </a:r>
          </a:p>
        </p:txBody>
      </p:sp>
      <p:sp>
        <p:nvSpPr>
          <p:cNvPr id="2" name="Fußzeilenplatzhalter 6">
            <a:extLst>
              <a:ext uri="{FF2B5EF4-FFF2-40B4-BE49-F238E27FC236}">
                <a16:creationId xmlns:a16="http://schemas.microsoft.com/office/drawing/2014/main" id="{A3CFC0E2-DBC8-1010-5DAD-EEE9AAC51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-spaltig mit 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246224" y="1622715"/>
            <a:ext cx="4088907" cy="4505035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8" name="Test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250825" y="1263649"/>
            <a:ext cx="8639175" cy="24939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b="1"/>
            </a:lvl1pPr>
          </a:lstStyle>
          <a:p>
            <a:r>
              <a:t>Abschnittsüberschrift (Arial 16 Pt, Bold)</a:t>
            </a:r>
          </a:p>
        </p:txBody>
      </p:sp>
      <p:sp>
        <p:nvSpPr>
          <p:cNvPr id="59" name="Test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249238" y="536575"/>
            <a:ext cx="8639176" cy="3683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ClrTx/>
              <a:buSzTx/>
              <a:buNone/>
              <a:defRPr sz="1800" b="1"/>
            </a:lvl1pPr>
          </a:lstStyle>
          <a:p>
            <a:r>
              <a:t>Subheadline (Arial 18 Pt, Bold)</a:t>
            </a:r>
          </a:p>
        </p:txBody>
      </p:sp>
      <p:sp>
        <p:nvSpPr>
          <p:cNvPr id="60" name="Headline (Arial 24 Pt, Bold)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Headline (Arial 24 Pt, Bold)</a:t>
            </a:r>
          </a:p>
        </p:txBody>
      </p:sp>
      <p:sp>
        <p:nvSpPr>
          <p:cNvPr id="2" name="Fußzeilenplatzhalter 6">
            <a:extLst>
              <a:ext uri="{FF2B5EF4-FFF2-40B4-BE49-F238E27FC236}">
                <a16:creationId xmlns:a16="http://schemas.microsoft.com/office/drawing/2014/main" id="{3E9C8EC4-6C28-77E9-22EE-060F902175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hne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Bild 14" descr="Bild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3471" y="6257104"/>
            <a:ext cx="1061912" cy="390091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Textebene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49238" y="536575"/>
            <a:ext cx="8639176" cy="3683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ClrTx/>
              <a:buSzTx/>
              <a:buNone/>
              <a:defRPr sz="1800" b="1"/>
            </a:lvl1pPr>
            <a:lvl2pPr marL="700881" indent="-321468">
              <a:spcBef>
                <a:spcPts val="600"/>
              </a:spcBef>
              <a:buClrTx/>
              <a:defRPr sz="1800" b="1"/>
            </a:lvl2pPr>
            <a:lvl3pPr marL="1112837" indent="-257175">
              <a:spcBef>
                <a:spcPts val="600"/>
              </a:spcBef>
              <a:buClrTx/>
              <a:defRPr sz="1800" b="1"/>
            </a:lvl3pPr>
            <a:lvl4pPr marL="1531937" indent="-257175">
              <a:spcBef>
                <a:spcPts val="600"/>
              </a:spcBef>
              <a:buClrTx/>
              <a:defRPr sz="1800" b="1"/>
            </a:lvl4pPr>
            <a:lvl5pPr marL="1951038" indent="-257175">
              <a:spcBef>
                <a:spcPts val="600"/>
              </a:spcBef>
              <a:buClrTx/>
              <a:defRPr sz="1800" b="1"/>
            </a:lvl5pPr>
          </a:lstStyle>
          <a:p>
            <a:r>
              <a:rPr dirty="0" err="1"/>
              <a:t>Subheadline</a:t>
            </a:r>
            <a:r>
              <a:rPr dirty="0"/>
              <a:t> (Arial 18 Pt, Bold)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70" name="Headline (Arial 24 Pt, Bold)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Headline (Arial 24 Pt, Bold)</a:t>
            </a:r>
          </a:p>
        </p:txBody>
      </p:sp>
      <p:sp>
        <p:nvSpPr>
          <p:cNvPr id="71" name="Gerade Verbindung 9"/>
          <p:cNvSpPr/>
          <p:nvPr/>
        </p:nvSpPr>
        <p:spPr>
          <a:xfrm>
            <a:off x="-4763" y="921657"/>
            <a:ext cx="4575177" cy="1"/>
          </a:xfrm>
          <a:prstGeom prst="line">
            <a:avLst/>
          </a:prstGeom>
          <a:ln w="38100" cap="rnd">
            <a:solidFill>
              <a:srgbClr val="BE006E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" name="Textebene 1…">
            <a:extLst>
              <a:ext uri="{FF2B5EF4-FFF2-40B4-BE49-F238E27FC236}">
                <a16:creationId xmlns:a16="http://schemas.microsoft.com/office/drawing/2014/main" id="{5643DBBD-744D-157E-5C62-5B0B0A9B1F1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249238" y="1263650"/>
            <a:ext cx="8647088" cy="4864100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  <p:sp>
        <p:nvSpPr>
          <p:cNvPr id="4" name="Fußzeilenplatzhalter 6">
            <a:extLst>
              <a:ext uri="{FF2B5EF4-FFF2-40B4-BE49-F238E27FC236}">
                <a16:creationId xmlns:a16="http://schemas.microsoft.com/office/drawing/2014/main" id="{C45A6E5A-9769-F129-197E-C4F16E9830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8"/>
          <p:cNvSpPr/>
          <p:nvPr/>
        </p:nvSpPr>
        <p:spPr>
          <a:xfrm>
            <a:off x="-1" y="1090611"/>
            <a:ext cx="9144001" cy="5040002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2400"/>
            </a:pPr>
            <a:endParaRPr/>
          </a:p>
        </p:txBody>
      </p:sp>
      <p:pic>
        <p:nvPicPr>
          <p:cNvPr id="3" name="Bild 14" descr="Bild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3471" y="6257104"/>
            <a:ext cx="1061912" cy="39009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249238" y="1263650"/>
            <a:ext cx="8647088" cy="486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Headline (Arial 24 Pt, Bold)"/>
          <p:cNvSpPr txBox="1">
            <a:spLocks noGrp="1"/>
          </p:cNvSpPr>
          <p:nvPr>
            <p:ph type="title" hasCustomPrompt="1"/>
          </p:nvPr>
        </p:nvSpPr>
        <p:spPr>
          <a:xfrm>
            <a:off x="243126" y="184150"/>
            <a:ext cx="8654573" cy="352425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Headline (Arial 24 Pt, Bold)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C40BF43-5B53-AFDC-A8CF-4B5EF8F759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</p:sldLayoutIdLst>
  <p:transition spd="slow">
    <p:pull/>
  </p:transition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2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2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2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2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2"/>
          </a:solidFill>
          <a:uFillTx/>
          <a:latin typeface="Arial"/>
          <a:ea typeface="Arial"/>
          <a:cs typeface="Arial"/>
          <a:sym typeface="Arial"/>
        </a:defRPr>
      </a:lvl5pPr>
      <a:lvl6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2"/>
          </a:solidFill>
          <a:uFillTx/>
          <a:latin typeface="Arial"/>
          <a:ea typeface="Arial"/>
          <a:cs typeface="Arial"/>
          <a:sym typeface="Arial"/>
        </a:defRPr>
      </a:lvl6pPr>
      <a:lvl7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2"/>
          </a:solidFill>
          <a:uFillTx/>
          <a:latin typeface="Arial"/>
          <a:ea typeface="Arial"/>
          <a:cs typeface="Arial"/>
          <a:sym typeface="Arial"/>
        </a:defRPr>
      </a:lvl7pPr>
      <a:lvl8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2"/>
          </a:solidFill>
          <a:uFillTx/>
          <a:latin typeface="Arial"/>
          <a:ea typeface="Arial"/>
          <a:cs typeface="Arial"/>
          <a:sym typeface="Arial"/>
        </a:defRPr>
      </a:lvl8pPr>
      <a:lvl9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2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180975" marR="0" indent="-18097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2"/>
        </a:buClr>
        <a:buSzPct val="100000"/>
        <a:buFontTx/>
        <a:buChar char="▪"/>
        <a:tabLst/>
        <a:defRPr sz="1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631825" marR="0" indent="-18097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2"/>
        </a:buClr>
        <a:buSzPct val="100000"/>
        <a:buFontTx/>
        <a:buChar char="▪"/>
        <a:tabLst/>
        <a:defRPr sz="1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1084262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2"/>
        </a:buClr>
        <a:buSzPct val="100000"/>
        <a:buFontTx/>
        <a:buChar char="▪"/>
        <a:tabLst/>
        <a:defRPr sz="1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1503362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2"/>
        </a:buClr>
        <a:buSzPct val="100000"/>
        <a:buFontTx/>
        <a:buChar char="▪"/>
        <a:tabLst/>
        <a:defRPr sz="1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1922463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2"/>
        </a:buClr>
        <a:buSzPct val="100000"/>
        <a:buFontTx/>
        <a:buChar char="▪"/>
        <a:tabLst/>
        <a:defRPr sz="1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2379663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2"/>
        </a:buClr>
        <a:buSzPct val="100000"/>
        <a:buFontTx/>
        <a:buChar char="▪"/>
        <a:tabLst/>
        <a:defRPr sz="1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2836863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2"/>
        </a:buClr>
        <a:buSzPct val="100000"/>
        <a:buFontTx/>
        <a:buChar char="▪"/>
        <a:tabLst/>
        <a:defRPr sz="1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3294062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2"/>
        </a:buClr>
        <a:buSzPct val="100000"/>
        <a:buFontTx/>
        <a:buChar char="▪"/>
        <a:tabLst/>
        <a:defRPr sz="1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3751262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2"/>
        </a:buClr>
        <a:buSzPct val="100000"/>
        <a:buFontTx/>
        <a:buChar char="▪"/>
        <a:tabLst/>
        <a:defRPr sz="16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Netzwerk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yvis.readthedocs.io" TargetMode="External"/><Relationship Id="rId2" Type="http://schemas.openxmlformats.org/officeDocument/2006/relationships/hyperlink" Target="https://networkx.org/documentation/stable/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plotly.com/pytho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Bildplatzhalter 9" descr="Bildplatzhalter 9"/>
          <p:cNvPicPr>
            <a:picLocks noGrp="1" noChangeAspect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1" name="Textplatzhalter 8"/>
          <p:cNvSpPr txBox="1">
            <a:spLocks noGrp="1"/>
          </p:cNvSpPr>
          <p:nvPr>
            <p:ph type="body" sz="quarter" idx="1"/>
          </p:nvPr>
        </p:nvSpPr>
        <p:spPr>
          <a:xfrm>
            <a:off x="249238" y="536575"/>
            <a:ext cx="8639176" cy="607376"/>
          </a:xfrm>
          <a:prstGeom prst="rect">
            <a:avLst/>
          </a:prstGeom>
        </p:spPr>
        <p:txBody>
          <a:bodyPr/>
          <a:lstStyle/>
          <a:p>
            <a:r>
              <a:t>Projektgruppe Transparenzregister Kapitalgesellschaften</a:t>
            </a:r>
          </a:p>
        </p:txBody>
      </p:sp>
      <p:sp>
        <p:nvSpPr>
          <p:cNvPr id="82" name="Titel 7"/>
          <p:cNvSpPr txBox="1">
            <a:spLocks noGrp="1"/>
          </p:cNvSpPr>
          <p:nvPr>
            <p:ph type="title"/>
          </p:nvPr>
        </p:nvSpPr>
        <p:spPr>
          <a:xfrm>
            <a:off x="243126" y="184150"/>
            <a:ext cx="8654574" cy="352425"/>
          </a:xfrm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rPr dirty="0" err="1"/>
              <a:t>Datenvisualisierung</a:t>
            </a:r>
            <a:endParaRPr dirty="0"/>
          </a:p>
        </p:txBody>
      </p:sp>
      <p:pic>
        <p:nvPicPr>
          <p:cNvPr id="83" name="Bild 4" descr="Bild 4"/>
          <p:cNvPicPr>
            <a:picLocks noChangeAspect="1"/>
          </p:cNvPicPr>
          <p:nvPr/>
        </p:nvPicPr>
        <p:blipFill>
          <a:blip r:embed="rId3"/>
          <a:srcRect t="15216" b="8032"/>
          <a:stretch>
            <a:fillRect/>
          </a:stretch>
        </p:blipFill>
        <p:spPr>
          <a:xfrm>
            <a:off x="0" y="1090613"/>
            <a:ext cx="9144000" cy="4678363"/>
          </a:xfrm>
          <a:prstGeom prst="rect">
            <a:avLst/>
          </a:prstGeom>
          <a:ln w="12700">
            <a:miter lim="400000"/>
          </a:ln>
        </p:spPr>
      </p:pic>
      <p:sp>
        <p:nvSpPr>
          <p:cNvPr id="84" name="Gerade Verbindung 5"/>
          <p:cNvSpPr/>
          <p:nvPr/>
        </p:nvSpPr>
        <p:spPr>
          <a:xfrm>
            <a:off x="0" y="5749199"/>
            <a:ext cx="4575176" cy="1"/>
          </a:xfrm>
          <a:prstGeom prst="line">
            <a:avLst/>
          </a:prstGeom>
          <a:ln w="38100" cap="rnd">
            <a:solidFill>
              <a:srgbClr val="B00463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" name="Fußzeilenplatzhalter 6">
            <a:extLst>
              <a:ext uri="{FF2B5EF4-FFF2-40B4-BE49-F238E27FC236}">
                <a16:creationId xmlns:a16="http://schemas.microsoft.com/office/drawing/2014/main" id="{04E7F0EF-D8EA-ED75-71D1-9106EA4B1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el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rPr lang="de-DE" dirty="0"/>
              <a:t>Prinzipien der Datenvisualisierung</a:t>
            </a:r>
            <a:endParaRPr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899BCA-D783-BD6D-759E-342A8B0B0D1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 anchor="t">
            <a:normAutofit/>
          </a:bodyPr>
          <a:lstStyle/>
          <a:p>
            <a:endParaRPr lang="de-DE" b="1" dirty="0"/>
          </a:p>
          <a:p>
            <a:r>
              <a:rPr lang="de-DE" b="1" dirty="0"/>
              <a:t>Farben als Unterscheidungsmerkmal</a:t>
            </a:r>
          </a:p>
          <a:p>
            <a:pPr lvl="1"/>
            <a:r>
              <a:rPr lang="de-DE" dirty="0"/>
              <a:t>Unterscheidung einzelner Punkte oder Gruppen, die keine bestimmte Reihenfolge haben</a:t>
            </a:r>
          </a:p>
          <a:p>
            <a:pPr lvl="1"/>
            <a:r>
              <a:rPr lang="de-DE" dirty="0"/>
              <a:t>Qualitative Farbskala mit unterschiedlichen, aber gleichwertigen Farben</a:t>
            </a:r>
          </a:p>
          <a:p>
            <a:pPr marL="450850" lvl="1" indent="0">
              <a:buNone/>
            </a:pPr>
            <a:endParaRPr lang="de-DE" dirty="0"/>
          </a:p>
          <a:p>
            <a:r>
              <a:rPr lang="de-DE" b="1" dirty="0"/>
              <a:t>Farbe zur Darstellung von Datenwerten</a:t>
            </a:r>
          </a:p>
          <a:p>
            <a:pPr lvl="1"/>
            <a:r>
              <a:rPr lang="de-DE" dirty="0"/>
              <a:t>Darstellung quantitativer Datenwerte</a:t>
            </a:r>
          </a:p>
          <a:p>
            <a:pPr lvl="1"/>
            <a:r>
              <a:rPr lang="de-DE" dirty="0"/>
              <a:t>Sequenzielle Farbskala mit gleichmäßig verteilten Farben, die deutlich machen wie weit die Werte voneinander entfernt sind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b="1" dirty="0"/>
              <a:t>Farbe als Werkzeug zur Hervorhebung</a:t>
            </a:r>
          </a:p>
          <a:p>
            <a:pPr lvl="1"/>
            <a:r>
              <a:rPr lang="de-DE" dirty="0"/>
              <a:t>Hervorhebung bestimmter Elemente in den Daten</a:t>
            </a:r>
          </a:p>
          <a:p>
            <a:pPr lvl="1"/>
            <a:r>
              <a:rPr lang="de-DE" dirty="0"/>
              <a:t>Akzentfarbskalen zur Einfärbung der Elemente in Farben, die sich vom Rest abheben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66C914E-F9E4-5EF8-1270-D7C90A63F53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Farben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F93EE49-C482-3035-2DA2-C42B1B112E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988BCC9-7AD8-73EC-AA60-D5C8F4DD164C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Darstellung der Unternehmenskennzahlen am Beispiel Umsatz</a:t>
            </a:r>
          </a:p>
        </p:txBody>
      </p:sp>
      <p:sp>
        <p:nvSpPr>
          <p:cNvPr id="158" name="Titel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t>Umsetzung in Python</a:t>
            </a:r>
          </a:p>
        </p:txBody>
      </p:sp>
      <p:sp>
        <p:nvSpPr>
          <p:cNvPr id="157" name="TestTextplatzhalter 3"/>
          <p:cNvSpPr>
            <a:spLocks noGrp="1"/>
          </p:cNvSpPr>
          <p:nvPr>
            <p:ph type="body" idx="10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Finanzdaten wie Umsatz, EBIT, Bilanzsumme etc. liegen (bestenfalls) jährlich vor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Visualisierung der Veränderung über die Jahre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Geeignete Diagrammarten: Säulen- oder Liniendiagramme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Potentielle Python Bibliotheken zur Umsetzung: </a:t>
            </a:r>
            <a:r>
              <a:rPr lang="de-DE" dirty="0" err="1"/>
              <a:t>plotly</a:t>
            </a:r>
            <a:r>
              <a:rPr lang="de-DE" dirty="0"/>
              <a:t>, </a:t>
            </a:r>
            <a:r>
              <a:rPr lang="de-DE" dirty="0" err="1"/>
              <a:t>seaborn</a:t>
            </a:r>
            <a:r>
              <a:rPr lang="de-DE" dirty="0"/>
              <a:t>, </a:t>
            </a:r>
            <a:r>
              <a:rPr lang="de-DE" dirty="0" err="1"/>
              <a:t>matplotlib</a:t>
            </a:r>
            <a:endParaRPr lang="de-DE" dirty="0"/>
          </a:p>
          <a:p>
            <a:endParaRPr dirty="0"/>
          </a:p>
        </p:txBody>
      </p:sp>
      <p:sp>
        <p:nvSpPr>
          <p:cNvPr id="3" name="Fußzeilenplatzhalter 6">
            <a:extLst>
              <a:ext uri="{FF2B5EF4-FFF2-40B4-BE49-F238E27FC236}">
                <a16:creationId xmlns:a16="http://schemas.microsoft.com/office/drawing/2014/main" id="{FFC04B53-D151-D7E5-6F2A-6C0A7D8F4C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FD7790B-D51E-2049-28FB-D408876BE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47" y="3106764"/>
            <a:ext cx="3956015" cy="28257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2AFD333-56CE-0170-D91D-47D5D0CEA5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38" y="3106765"/>
            <a:ext cx="3956014" cy="28257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87E5693-297C-8B0D-2355-0B5C91601BFD}"/>
              </a:ext>
            </a:extLst>
          </p:cNvPr>
          <p:cNvSpPr txBox="1"/>
          <p:nvPr/>
        </p:nvSpPr>
        <p:spPr>
          <a:xfrm>
            <a:off x="1210823" y="5937272"/>
            <a:ext cx="2394244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Säulendiagramm erstellt mit </a:t>
            </a:r>
            <a:r>
              <a:rPr lang="de-DE" sz="1200" dirty="0" err="1"/>
              <a:t>p</a:t>
            </a:r>
            <a:r>
              <a:rPr kumimoji="0" lang="de-DE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lotly</a:t>
            </a:r>
            <a:endParaRPr kumimoji="0" lang="de-DE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A8EF574-F62C-8E72-71C5-81DFEC0EB790}"/>
              </a:ext>
            </a:extLst>
          </p:cNvPr>
          <p:cNvSpPr txBox="1"/>
          <p:nvPr/>
        </p:nvSpPr>
        <p:spPr>
          <a:xfrm>
            <a:off x="5573396" y="5932489"/>
            <a:ext cx="2325315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dirty="0"/>
              <a:t>Linien</a:t>
            </a:r>
            <a:r>
              <a:rPr kumimoji="0" lang="de-DE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diagramm erstellt mit </a:t>
            </a:r>
            <a:r>
              <a:rPr lang="de-DE" sz="1200" dirty="0" err="1"/>
              <a:t>p</a:t>
            </a:r>
            <a:r>
              <a:rPr kumimoji="0" lang="de-DE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lotly</a:t>
            </a:r>
            <a:endParaRPr kumimoji="0" lang="de-DE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988BCC9-7AD8-73EC-AA60-D5C8F4DD164C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Darstellung der Stimmungsanalyse</a:t>
            </a:r>
          </a:p>
        </p:txBody>
      </p:sp>
      <p:sp>
        <p:nvSpPr>
          <p:cNvPr id="158" name="Titel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t>Umsetzung in Python</a:t>
            </a:r>
          </a:p>
        </p:txBody>
      </p:sp>
      <p:sp>
        <p:nvSpPr>
          <p:cNvPr id="157" name="TestTextplatzhalter 3"/>
          <p:cNvSpPr>
            <a:spLocks noGrp="1"/>
          </p:cNvSpPr>
          <p:nvPr>
            <p:ph type="body" idx="10"/>
          </p:nvPr>
        </p:nvSpPr>
        <p:spPr>
          <a:xfrm>
            <a:off x="243126" y="1046694"/>
            <a:ext cx="4251482" cy="3036773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Die Stimmungsanalyse eines Artikels liefert meist drei Werte – negativ, neutral, positiv – die insgesamt 1 ergeben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Visualisierung von Anteilen einer Gesamtmenge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Geeignete Diagrammarten: Kreisdiagramme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Potentielle Python Bibliotheken zur Umsetzung: </a:t>
            </a:r>
            <a:r>
              <a:rPr lang="de-DE" dirty="0" err="1"/>
              <a:t>plotly</a:t>
            </a:r>
            <a:r>
              <a:rPr lang="de-DE" dirty="0"/>
              <a:t>, </a:t>
            </a:r>
            <a:r>
              <a:rPr lang="de-DE" dirty="0" err="1"/>
              <a:t>seaborn</a:t>
            </a:r>
            <a:r>
              <a:rPr lang="de-DE" dirty="0"/>
              <a:t>, </a:t>
            </a:r>
            <a:r>
              <a:rPr lang="de-DE" dirty="0" err="1"/>
              <a:t>matplotlib</a:t>
            </a:r>
            <a:endParaRPr lang="de-DE" dirty="0"/>
          </a:p>
        </p:txBody>
      </p:sp>
      <p:sp>
        <p:nvSpPr>
          <p:cNvPr id="3" name="Fußzeilenplatzhalter 6">
            <a:extLst>
              <a:ext uri="{FF2B5EF4-FFF2-40B4-BE49-F238E27FC236}">
                <a16:creationId xmlns:a16="http://schemas.microsoft.com/office/drawing/2014/main" id="{FFC04B53-D151-D7E5-6F2A-6C0A7D8F4C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6FE7FFD-94EB-4BF0-DB1B-B93CCCD3F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5093" y="1098850"/>
            <a:ext cx="4133320" cy="29523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6841C00-A7C8-6CB2-FA12-DF4620E3E8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7" r="10553" b="20105"/>
          <a:stretch/>
        </p:blipFill>
        <p:spPr>
          <a:xfrm>
            <a:off x="5940210" y="4595723"/>
            <a:ext cx="1885820" cy="12919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EB6A743-A31B-3C41-32F0-23E587022DCC}"/>
              </a:ext>
            </a:extLst>
          </p:cNvPr>
          <p:cNvSpPr txBox="1"/>
          <p:nvPr/>
        </p:nvSpPr>
        <p:spPr>
          <a:xfrm>
            <a:off x="5687950" y="4045406"/>
            <a:ext cx="2267606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dirty="0"/>
              <a:t>Kreis</a:t>
            </a:r>
            <a:r>
              <a:rPr kumimoji="0" lang="de-DE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diagramm erstellt mit </a:t>
            </a:r>
            <a:r>
              <a:rPr lang="de-DE" sz="1200" dirty="0" err="1"/>
              <a:t>p</a:t>
            </a:r>
            <a:r>
              <a:rPr kumimoji="0" lang="de-DE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lotly</a:t>
            </a:r>
            <a:endParaRPr kumimoji="0" lang="de-DE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724EEFE2-0617-9216-FE1A-D55227974088}"/>
              </a:ext>
            </a:extLst>
          </p:cNvPr>
          <p:cNvSpPr txBox="1"/>
          <p:nvPr/>
        </p:nvSpPr>
        <p:spPr>
          <a:xfrm>
            <a:off x="5940210" y="5887638"/>
            <a:ext cx="183319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Pfeil erstellt mit </a:t>
            </a:r>
            <a:r>
              <a:rPr lang="de-DE" sz="1200" dirty="0" err="1"/>
              <a:t>matplotlib</a:t>
            </a:r>
            <a:endParaRPr kumimoji="0" lang="de-DE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TestTextplatzhalter 3">
            <a:extLst>
              <a:ext uri="{FF2B5EF4-FFF2-40B4-BE49-F238E27FC236}">
                <a16:creationId xmlns:a16="http://schemas.microsoft.com/office/drawing/2014/main" id="{BA9DB20C-1AFE-CACE-D175-E52AC272F1DB}"/>
              </a:ext>
            </a:extLst>
          </p:cNvPr>
          <p:cNvSpPr txBox="1">
            <a:spLocks/>
          </p:cNvSpPr>
          <p:nvPr/>
        </p:nvSpPr>
        <p:spPr>
          <a:xfrm>
            <a:off x="243126" y="4593586"/>
            <a:ext cx="5292435" cy="1691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rmAutofit lnSpcReduction="10000"/>
          </a:bodyPr>
          <a:lstStyle>
            <a:lvl1pPr marL="180975" marR="0" indent="-180975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631825" marR="0" indent="-180975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0842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5033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9224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3796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8368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2940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7512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de-DE" b="1" dirty="0"/>
              <a:t>Noch zu klären:</a:t>
            </a:r>
          </a:p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de-DE" i="1" dirty="0"/>
              <a:t>Compound Scores </a:t>
            </a:r>
            <a:r>
              <a:rPr lang="de-DE" dirty="0"/>
              <a:t>oder zeitliche Veränderungen können zusätzlich für die Darstellung eines Trends verwendet werden</a:t>
            </a:r>
          </a:p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Wie können wir die Analyse einzelner Artikel in Relation setzen? </a:t>
            </a:r>
          </a:p>
        </p:txBody>
      </p:sp>
    </p:spTree>
    <p:extLst>
      <p:ext uri="{BB962C8B-B14F-4D97-AF65-F5344CB8AC3E}">
        <p14:creationId xmlns:p14="http://schemas.microsoft.com/office/powerpoint/2010/main" val="2532266779"/>
      </p:ext>
    </p:extLst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8605523-C850-696B-B413-3215AA24F89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Darstellung der Verflechtungsanalyse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25C4E54-98E2-9C5E-7F8E-76BA8B165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Umsetzung in Python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0DB9D86-3746-6039-A5D1-D0384E98B95E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49238" y="1263650"/>
            <a:ext cx="4182085" cy="4864100"/>
          </a:xfrm>
          <a:ln>
            <a:noFill/>
          </a:ln>
        </p:spPr>
        <p:txBody>
          <a:bodyPr anchor="ctr"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de-DE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Die Verflechtungen zwischen Unternehmen und Personen können als Netzwerk dargestellt werden: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Knoten: Firmen, Personen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Kanten: Beziehungen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Potentielle Python Bibliotheken zur Umsetzung: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dirty="0" err="1"/>
              <a:t>networkx</a:t>
            </a:r>
            <a:r>
              <a:rPr lang="de-DE" dirty="0"/>
              <a:t> - Erstellung eines Netzwerks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dirty="0" err="1"/>
              <a:t>pyvis</a:t>
            </a:r>
            <a:r>
              <a:rPr lang="de-DE" dirty="0"/>
              <a:t>, </a:t>
            </a:r>
            <a:r>
              <a:rPr lang="de-DE" dirty="0" err="1"/>
              <a:t>plotly</a:t>
            </a:r>
            <a:r>
              <a:rPr lang="de-DE" dirty="0"/>
              <a:t> - Visualisierung des Netzwerks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Farben, Größe der Knoten und Beschriftungen können die Aussagekraft verstärken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Systemschrift Normal"/>
              <a:buChar char="→"/>
            </a:pPr>
            <a:r>
              <a:rPr lang="de-DE" dirty="0"/>
              <a:t> </a:t>
            </a:r>
            <a:r>
              <a:rPr lang="de-DE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Netzwerk_Verflechtungsanalyse.html</a:t>
            </a:r>
            <a:endParaRPr lang="de-DE" dirty="0">
              <a:solidFill>
                <a:schemeClr val="tx1"/>
              </a:solidFill>
            </a:endParaRPr>
          </a:p>
          <a:p>
            <a:pPr marL="45085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" name="Fußzeilenplatzhalter 6">
            <a:extLst>
              <a:ext uri="{FF2B5EF4-FFF2-40B4-BE49-F238E27FC236}">
                <a16:creationId xmlns:a16="http://schemas.microsoft.com/office/drawing/2014/main" id="{C7C7B663-C304-F32D-245D-5D6B77886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38CC15C-ECF4-44F0-0D01-126CFDF250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9" r="7751" b="7192"/>
          <a:stretch/>
        </p:blipFill>
        <p:spPr>
          <a:xfrm>
            <a:off x="4706329" y="1263650"/>
            <a:ext cx="4135572" cy="47126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01A3CEC-7F85-F5B6-0A2F-ED1474A9762D}"/>
              </a:ext>
            </a:extLst>
          </p:cNvPr>
          <p:cNvSpPr txBox="1"/>
          <p:nvPr/>
        </p:nvSpPr>
        <p:spPr>
          <a:xfrm>
            <a:off x="5021552" y="5976327"/>
            <a:ext cx="3505125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dirty="0"/>
              <a:t>Netzwerk</a:t>
            </a:r>
            <a:r>
              <a:rPr kumimoji="0" lang="de-DE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diagramm erstellt mit </a:t>
            </a:r>
            <a:r>
              <a:rPr lang="de-DE" sz="1200" dirty="0" err="1"/>
              <a:t>networkx</a:t>
            </a:r>
            <a:r>
              <a:rPr lang="de-DE" sz="1200" dirty="0"/>
              <a:t> und </a:t>
            </a:r>
            <a:r>
              <a:rPr lang="de-DE" sz="1200" dirty="0" err="1"/>
              <a:t>pyvis</a:t>
            </a:r>
            <a:endParaRPr kumimoji="0" lang="de-DE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8133460"/>
      </p:ext>
    </p:extLst>
  </p:cSld>
  <p:clrMapOvr>
    <a:masterClrMapping/>
  </p:clrMapOvr>
  <p:transition spd="slow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C559DAA-8D9D-BB15-E513-E0913B0C7472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Ausblick und Herausforderungen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FAE7A62-ADA5-B0B8-74A6-B07F6E5E2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Datenvisualisierung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381B656-87FA-4F5E-774A-40BD2B3E4BB1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Alle bisher erstellten Diagramme basieren auf minimalen Beispieldaten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Gegebenenfalls sind Angleichungen bei großen Datenmengen notwendig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„Übersetzung“ und Aufbereitung der Daten des Transparenzregisters in für die Visualisierung geeignete Form – insbesondere beim Netzwerk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Systemschrift Normal"/>
              <a:buChar char="→"/>
            </a:pPr>
            <a:r>
              <a:rPr lang="de-DE" b="1" dirty="0"/>
              <a:t> Größte Herausforderung</a:t>
            </a:r>
            <a:r>
              <a:rPr lang="de-DE" dirty="0"/>
              <a:t>: Die Puzzleteile zusammensetzen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841DBE0-5439-FC28-CA0A-0AA456C18C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335" y="3068227"/>
            <a:ext cx="4611329" cy="3253198"/>
          </a:xfrm>
          <a:prstGeom prst="rect">
            <a:avLst/>
          </a:prstGeom>
        </p:spPr>
      </p:pic>
      <p:sp>
        <p:nvSpPr>
          <p:cNvPr id="12" name="Fußzeilenplatzhalter 6">
            <a:extLst>
              <a:ext uri="{FF2B5EF4-FFF2-40B4-BE49-F238E27FC236}">
                <a16:creationId xmlns:a16="http://schemas.microsoft.com/office/drawing/2014/main" id="{1B12ADB0-670C-FA92-62A4-4A96F0150A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17C6A54-BF60-3FD8-F08A-E7008205DFBE}"/>
              </a:ext>
            </a:extLst>
          </p:cNvPr>
          <p:cNvSpPr txBox="1"/>
          <p:nvPr/>
        </p:nvSpPr>
        <p:spPr>
          <a:xfrm>
            <a:off x="4568826" y="5942522"/>
            <a:ext cx="1983902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700" dirty="0"/>
              <a:t>Quelle: </a:t>
            </a:r>
            <a:r>
              <a:rPr kumimoji="0" lang="de-DE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https://</a:t>
            </a:r>
            <a:r>
              <a:rPr kumimoji="0" lang="de-DE" sz="7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www.istockphoto.com</a:t>
            </a:r>
            <a:r>
              <a:rPr kumimoji="0" lang="de-DE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921394785"/>
      </p:ext>
    </p:extLst>
  </p:cSld>
  <p:clrMapOvr>
    <a:masterClrMapping/>
  </p:clrMapOvr>
  <p:transition spd="slow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Fußzeilenplatzhalter 1"/>
          <p:cNvSpPr txBox="1"/>
          <p:nvPr/>
        </p:nvSpPr>
        <p:spPr>
          <a:xfrm>
            <a:off x="241300" y="6325317"/>
            <a:ext cx="6829732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defRPr sz="800"/>
            </a:lvl1pPr>
          </a:lstStyle>
          <a:p>
            <a:r>
              <a:t>Autor (4/2022)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DF233E6-C689-0722-4D17-43EB5A63DBBF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175" name="Titel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rPr lang="de-DE" dirty="0"/>
              <a:t>Datenvisualisierung</a:t>
            </a:r>
            <a:endParaRPr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E8D91B5-62E7-2BDD-CD63-A412DEA5AEBD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 anchor="ctr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</a:rPr>
              <a:t>„Datenvisualisierung - Grundlagen und Praxis“, Claus O. Wilke, 2020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</a:rPr>
              <a:t>„Data Analysis and </a:t>
            </a:r>
            <a:r>
              <a:rPr lang="de-DE" dirty="0" err="1">
                <a:solidFill>
                  <a:schemeClr val="tx1"/>
                </a:solidFill>
              </a:rPr>
              <a:t>Visualization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Using</a:t>
            </a:r>
            <a:r>
              <a:rPr lang="de-DE" dirty="0">
                <a:solidFill>
                  <a:schemeClr val="tx1"/>
                </a:solidFill>
              </a:rPr>
              <a:t> Python: Analyze Data </a:t>
            </a:r>
            <a:r>
              <a:rPr lang="de-DE" dirty="0" err="1">
                <a:solidFill>
                  <a:schemeClr val="tx1"/>
                </a:solidFill>
              </a:rPr>
              <a:t>to</a:t>
            </a:r>
            <a:r>
              <a:rPr lang="de-DE" dirty="0">
                <a:solidFill>
                  <a:schemeClr val="tx1"/>
                </a:solidFill>
              </a:rPr>
              <a:t> Create </a:t>
            </a:r>
            <a:r>
              <a:rPr lang="de-DE" dirty="0" err="1">
                <a:solidFill>
                  <a:schemeClr val="tx1"/>
                </a:solidFill>
              </a:rPr>
              <a:t>Visualizations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for</a:t>
            </a:r>
            <a:r>
              <a:rPr lang="de-DE" dirty="0">
                <a:solidFill>
                  <a:schemeClr val="tx1"/>
                </a:solidFill>
              </a:rPr>
              <a:t> BI Systems“, Dr. </a:t>
            </a:r>
            <a:r>
              <a:rPr lang="de-DE" dirty="0" err="1">
                <a:solidFill>
                  <a:schemeClr val="tx1"/>
                </a:solidFill>
              </a:rPr>
              <a:t>Ossama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Embarak</a:t>
            </a:r>
            <a:r>
              <a:rPr lang="de-DE" dirty="0">
                <a:solidFill>
                  <a:schemeClr val="tx1"/>
                </a:solidFill>
              </a:rPr>
              <a:t>, 2018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dirty="0" err="1">
                <a:solidFill>
                  <a:schemeClr val="tx1"/>
                </a:solidFill>
              </a:rPr>
              <a:t>Principles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Data </a:t>
            </a:r>
            <a:r>
              <a:rPr lang="de-DE" dirty="0" err="1">
                <a:solidFill>
                  <a:schemeClr val="tx1"/>
                </a:solidFill>
              </a:rPr>
              <a:t>Visualization</a:t>
            </a:r>
            <a:r>
              <a:rPr lang="de-DE" dirty="0">
                <a:solidFill>
                  <a:schemeClr val="tx1"/>
                </a:solidFill>
              </a:rPr>
              <a:t>“, Stephen R. Midway, 2020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</a:rPr>
              <a:t>„Data </a:t>
            </a:r>
            <a:r>
              <a:rPr lang="de-DE" dirty="0" err="1">
                <a:solidFill>
                  <a:schemeClr val="tx1"/>
                </a:solidFill>
              </a:rPr>
              <a:t>visualisation</a:t>
            </a:r>
            <a:r>
              <a:rPr lang="de-DE" dirty="0">
                <a:solidFill>
                  <a:schemeClr val="tx1"/>
                </a:solidFill>
              </a:rPr>
              <a:t>“, Andy Kirk, 2016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dirty="0" err="1">
                <a:solidFill>
                  <a:schemeClr val="tx1"/>
                </a:solidFill>
              </a:rPr>
              <a:t>Introduction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to</a:t>
            </a:r>
            <a:r>
              <a:rPr lang="de-DE" dirty="0">
                <a:solidFill>
                  <a:schemeClr val="tx1"/>
                </a:solidFill>
              </a:rPr>
              <a:t> Python </a:t>
            </a:r>
            <a:r>
              <a:rPr lang="de-DE" dirty="0" err="1">
                <a:solidFill>
                  <a:schemeClr val="tx1"/>
                </a:solidFill>
              </a:rPr>
              <a:t>for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Humanists</a:t>
            </a:r>
            <a:r>
              <a:rPr lang="de-DE" dirty="0">
                <a:solidFill>
                  <a:schemeClr val="tx1"/>
                </a:solidFill>
              </a:rPr>
              <a:t>“, Dr. W.J.B. </a:t>
            </a:r>
            <a:r>
              <a:rPr lang="de-DE" dirty="0" err="1">
                <a:solidFill>
                  <a:schemeClr val="tx1"/>
                </a:solidFill>
              </a:rPr>
              <a:t>Mattingly</a:t>
            </a:r>
            <a:r>
              <a:rPr lang="de-DE" dirty="0">
                <a:solidFill>
                  <a:schemeClr val="tx1"/>
                </a:solidFill>
              </a:rPr>
              <a:t>, 2022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u="sng" dirty="0">
                <a:solidFill>
                  <a:schemeClr val="tx1"/>
                </a:solidFill>
                <a:uFill>
                  <a:solidFill>
                    <a:srgbClr val="B2B2B2"/>
                  </a:solidFill>
                </a:u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https://networkx.org/documentation/stable/</a:t>
            </a:r>
            <a:r>
              <a:rPr lang="de-DE" dirty="0">
                <a:solidFill>
                  <a:schemeClr val="tx1"/>
                </a:solidFill>
              </a:rPr>
              <a:t>" , </a:t>
            </a:r>
            <a:r>
              <a:rPr lang="de-DE" dirty="0" err="1">
                <a:solidFill>
                  <a:schemeClr val="tx1"/>
                </a:solidFill>
              </a:rPr>
              <a:t>Networkx</a:t>
            </a:r>
            <a:r>
              <a:rPr lang="de-DE" dirty="0">
                <a:solidFill>
                  <a:schemeClr val="tx1"/>
                </a:solidFill>
              </a:rPr>
              <a:t> Dokumentation, 2023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u="sng" dirty="0">
                <a:solidFill>
                  <a:schemeClr val="tx1"/>
                </a:solidFill>
                <a:uFill>
                  <a:solidFill>
                    <a:srgbClr val="B2B2B2"/>
                  </a:solidFill>
                </a:u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https://pyvis.readthedocs.io</a:t>
            </a:r>
            <a:r>
              <a:rPr lang="de-DE" dirty="0">
                <a:solidFill>
                  <a:schemeClr val="tx1"/>
                </a:solidFill>
              </a:rPr>
              <a:t>/en/</a:t>
            </a:r>
            <a:r>
              <a:rPr lang="de-DE" dirty="0" err="1">
                <a:solidFill>
                  <a:schemeClr val="tx1"/>
                </a:solidFill>
              </a:rPr>
              <a:t>latest</a:t>
            </a:r>
            <a:r>
              <a:rPr lang="de-DE" dirty="0">
                <a:solidFill>
                  <a:schemeClr val="tx1"/>
                </a:solidFill>
              </a:rPr>
              <a:t>/</a:t>
            </a:r>
            <a:r>
              <a:rPr lang="de-DE" dirty="0" err="1">
                <a:solidFill>
                  <a:schemeClr val="tx1"/>
                </a:solidFill>
              </a:rPr>
              <a:t>index.html</a:t>
            </a:r>
            <a:r>
              <a:rPr lang="de-DE" dirty="0">
                <a:solidFill>
                  <a:schemeClr val="tx1"/>
                </a:solidFill>
              </a:rPr>
              <a:t>", </a:t>
            </a:r>
            <a:r>
              <a:rPr lang="de-DE" dirty="0" err="1">
                <a:solidFill>
                  <a:schemeClr val="tx1"/>
                </a:solidFill>
              </a:rPr>
              <a:t>Pyvis</a:t>
            </a:r>
            <a:r>
              <a:rPr lang="de-DE" dirty="0">
                <a:solidFill>
                  <a:schemeClr val="tx1"/>
                </a:solidFill>
              </a:rPr>
              <a:t> Dokumentation, 2018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u="sng" dirty="0">
                <a:solidFill>
                  <a:schemeClr val="tx1"/>
                </a:solidFill>
                <a:uFill>
                  <a:solidFill>
                    <a:srgbClr val="B2B2B2"/>
                  </a:solidFill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https://plotly.com/python/</a:t>
            </a:r>
            <a:r>
              <a:rPr lang="de-DE" dirty="0">
                <a:solidFill>
                  <a:schemeClr val="tx1"/>
                </a:solidFill>
              </a:rPr>
              <a:t>", </a:t>
            </a:r>
            <a:r>
              <a:rPr lang="de-DE" dirty="0" err="1">
                <a:solidFill>
                  <a:schemeClr val="tx1"/>
                </a:solidFill>
              </a:rPr>
              <a:t>Plotly</a:t>
            </a:r>
            <a:r>
              <a:rPr lang="de-DE" dirty="0">
                <a:solidFill>
                  <a:schemeClr val="tx1"/>
                </a:solidFill>
              </a:rPr>
              <a:t> Dokumentation, 2023</a:t>
            </a:r>
          </a:p>
        </p:txBody>
      </p:sp>
      <p:sp>
        <p:nvSpPr>
          <p:cNvPr id="173" name="Text Box 149"/>
          <p:cNvSpPr txBox="1">
            <a:spLocks noGrp="1"/>
          </p:cNvSpPr>
          <p:nvPr>
            <p:ph type="sldNum" sz="quarter" idx="4294967295"/>
          </p:nvPr>
        </p:nvSpPr>
        <p:spPr>
          <a:xfrm>
            <a:off x="0" y="6510338"/>
            <a:ext cx="127000" cy="127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 algn="l">
              <a:spcBef>
                <a:spcPts val="400"/>
              </a:spcBef>
              <a:defRPr sz="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15</a:t>
            </a:fld>
            <a:endParaRPr/>
          </a:p>
        </p:txBody>
      </p:sp>
    </p:spTree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F822613-C027-7DAE-18A5-AC16221CA02F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C1AF5A7-C892-8516-B9A7-47C486B76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Datenvisualisierung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F296711-D90B-170A-892C-9EFFDB474BA9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 anchor="ctr"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2000" dirty="0"/>
              <a:t>Einführung</a:t>
            </a:r>
          </a:p>
          <a:p>
            <a:pPr lvl="1">
              <a:buFont typeface="Wingdings" pitchFamily="2" charset="2"/>
              <a:buChar char="§"/>
            </a:pPr>
            <a:r>
              <a:rPr lang="de-DE" sz="2000" dirty="0"/>
              <a:t>Daten im Transparenzregister</a:t>
            </a:r>
          </a:p>
          <a:p>
            <a:pPr lvl="1">
              <a:buFont typeface="Wingdings" pitchFamily="2" charset="2"/>
              <a:buChar char="§"/>
            </a:pPr>
            <a:r>
              <a:rPr lang="de-DE" sz="2000" dirty="0"/>
              <a:t>Prinzipien der Datenvisualisierung</a:t>
            </a:r>
            <a:br>
              <a:rPr lang="de-DE" sz="2000" dirty="0"/>
            </a:br>
            <a:endParaRPr lang="de-DE" sz="2000" dirty="0"/>
          </a:p>
          <a:p>
            <a:pPr marL="342900" indent="-342900">
              <a:buFont typeface="+mj-lt"/>
              <a:buAutoNum type="arabicPeriod"/>
            </a:pPr>
            <a:r>
              <a:rPr lang="de-DE" sz="2000" dirty="0"/>
              <a:t>Diagrammarten und die Auswirkungen von Beschriftungen und Farben</a:t>
            </a:r>
            <a:br>
              <a:rPr lang="de-DE" sz="2000" dirty="0"/>
            </a:br>
            <a:endParaRPr lang="de-DE" sz="2000" dirty="0"/>
          </a:p>
          <a:p>
            <a:pPr marL="342900" indent="-342900">
              <a:buFont typeface="+mj-lt"/>
              <a:buAutoNum type="arabicPeriod"/>
            </a:pPr>
            <a:r>
              <a:rPr lang="de-DE" sz="2000" dirty="0"/>
              <a:t>Umsetzung in Python</a:t>
            </a:r>
          </a:p>
          <a:p>
            <a:pPr lvl="1">
              <a:buFont typeface="Wingdings" pitchFamily="2" charset="2"/>
              <a:buChar char="§"/>
            </a:pPr>
            <a:r>
              <a:rPr lang="de-DE" sz="2000" dirty="0"/>
              <a:t>Unternehmenskennzahlen</a:t>
            </a:r>
          </a:p>
          <a:p>
            <a:pPr lvl="1">
              <a:buFont typeface="Wingdings" pitchFamily="2" charset="2"/>
              <a:buChar char="§"/>
            </a:pPr>
            <a:r>
              <a:rPr lang="de-DE" sz="2000" dirty="0"/>
              <a:t>Stimmungsanalyse</a:t>
            </a:r>
          </a:p>
          <a:p>
            <a:pPr lvl="1">
              <a:buFont typeface="Wingdings" pitchFamily="2" charset="2"/>
              <a:buChar char="§"/>
            </a:pPr>
            <a:r>
              <a:rPr lang="de-DE" sz="2000" dirty="0"/>
              <a:t>Netzwerke</a:t>
            </a:r>
          </a:p>
        </p:txBody>
      </p:sp>
      <p:sp>
        <p:nvSpPr>
          <p:cNvPr id="8" name="Fußzeilenplatzhalter 6">
            <a:extLst>
              <a:ext uri="{FF2B5EF4-FFF2-40B4-BE49-F238E27FC236}">
                <a16:creationId xmlns:a16="http://schemas.microsoft.com/office/drawing/2014/main" id="{99DE2727-0080-5DEC-6873-208156E120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  <p:extLst>
      <p:ext uri="{BB962C8B-B14F-4D97-AF65-F5344CB8AC3E}">
        <p14:creationId xmlns:p14="http://schemas.microsoft.com/office/powerpoint/2010/main" val="4055527361"/>
      </p:ext>
    </p:ext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platzhalter 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r>
              <a:t>Einführung</a:t>
            </a:r>
          </a:p>
        </p:txBody>
      </p:sp>
      <p:sp>
        <p:nvSpPr>
          <p:cNvPr id="91" name="Titel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rPr dirty="0" err="1"/>
              <a:t>Datenvisualisierung</a:t>
            </a:r>
            <a:endParaRPr dirty="0"/>
          </a:p>
        </p:txBody>
      </p:sp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5EF3A610-A9BA-6BE0-ADC1-76B9EFBFF2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07785"/>
              </p:ext>
            </p:extLst>
          </p:nvPr>
        </p:nvGraphicFramePr>
        <p:xfrm>
          <a:off x="489985" y="1357023"/>
          <a:ext cx="8157681" cy="4324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ußzeilenplatzhalter 6">
            <a:extLst>
              <a:ext uri="{FF2B5EF4-FFF2-40B4-BE49-F238E27FC236}">
                <a16:creationId xmlns:a16="http://schemas.microsoft.com/office/drawing/2014/main" id="{22EAFE84-AACD-7AF4-F882-CC285BA3B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18B9623-79FA-34C5-30F5-D43FF43F3C3C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Daten im Transparenzregister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0354256-0D38-878F-6843-41C190B30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Datenvisualisierung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2E79D4F-526D-77D6-346C-F8E8FFDE2817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 anchor="ctr"/>
          <a:lstStyle/>
          <a:p>
            <a:r>
              <a:rPr lang="de-DE" sz="1800" dirty="0"/>
              <a:t>Es sollen </a:t>
            </a:r>
            <a:r>
              <a:rPr lang="de-DE" sz="1800" b="1" dirty="0"/>
              <a:t>drei Kernbereiche </a:t>
            </a:r>
            <a:r>
              <a:rPr lang="de-DE" sz="1800" dirty="0"/>
              <a:t>visualisiert werden:</a:t>
            </a:r>
          </a:p>
          <a:p>
            <a:pPr lvl="1">
              <a:buFont typeface="Symbol" pitchFamily="2" charset="2"/>
              <a:buChar char="-"/>
            </a:pPr>
            <a:r>
              <a:rPr lang="de-DE" sz="1800" dirty="0"/>
              <a:t>Kennzahlen von Unternehmen</a:t>
            </a:r>
          </a:p>
          <a:p>
            <a:pPr lvl="1">
              <a:buFont typeface="Symbol" pitchFamily="2" charset="2"/>
              <a:buChar char="-"/>
            </a:pPr>
            <a:r>
              <a:rPr lang="de-DE" sz="1800" dirty="0"/>
              <a:t>Stimmungsanalyse</a:t>
            </a:r>
          </a:p>
          <a:p>
            <a:pPr lvl="1">
              <a:buFont typeface="Symbol" pitchFamily="2" charset="2"/>
              <a:buChar char="-"/>
            </a:pPr>
            <a:r>
              <a:rPr lang="de-DE" sz="1800" dirty="0"/>
              <a:t>Verflechtungen zwischen Unternehmen und Personen</a:t>
            </a:r>
          </a:p>
          <a:p>
            <a:pPr marL="0" indent="0">
              <a:buNone/>
            </a:pPr>
            <a:endParaRPr lang="de-DE" sz="1800" dirty="0"/>
          </a:p>
          <a:p>
            <a:r>
              <a:rPr lang="de-DE" sz="1800" dirty="0"/>
              <a:t>Drei Anforderungen mit unterschiedlichen Daten und Datentypen</a:t>
            </a:r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>
              <a:buFont typeface="Systemschrift Normal"/>
              <a:buChar char="→"/>
            </a:pPr>
            <a:r>
              <a:rPr lang="de-DE" sz="1800" dirty="0"/>
              <a:t> </a:t>
            </a:r>
            <a:r>
              <a:rPr lang="de-DE" sz="1800" b="1" dirty="0"/>
              <a:t>Fragestellung: </a:t>
            </a:r>
            <a:r>
              <a:rPr lang="de-DE" sz="1800" dirty="0"/>
              <a:t>Welche Visualisierungen eignen sich für die drei Kernbereiche und</a:t>
            </a:r>
            <a:br>
              <a:rPr lang="de-DE" sz="1800" dirty="0"/>
            </a:br>
            <a:r>
              <a:rPr lang="de-DE" sz="1800" dirty="0"/>
              <a:t> wie können diese technisch umgesetzt werden?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4" name="Fußzeilenplatzhalter 6">
            <a:extLst>
              <a:ext uri="{FF2B5EF4-FFF2-40B4-BE49-F238E27FC236}">
                <a16:creationId xmlns:a16="http://schemas.microsoft.com/office/drawing/2014/main" id="{AD7FE8B5-E896-36B3-03D9-EE12FF0D34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  <p:extLst>
      <p:ext uri="{BB962C8B-B14F-4D97-AF65-F5344CB8AC3E}">
        <p14:creationId xmlns:p14="http://schemas.microsoft.com/office/powerpoint/2010/main" val="2918467306"/>
      </p:ext>
    </p:extLst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A37C1C8-A929-04D1-9FE9-AAA592BCC6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Prinzipien der Datenvisualisierung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5C04DF-F2AC-A38D-965D-095A3AF76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Datenvisualisierung</a:t>
            </a:r>
          </a:p>
        </p:txBody>
      </p:sp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BC5F2A61-317D-B21A-D6E8-90314A6FA9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7485431"/>
              </p:ext>
            </p:extLst>
          </p:nvPr>
        </p:nvGraphicFramePr>
        <p:xfrm>
          <a:off x="258523" y="1271427"/>
          <a:ext cx="8464237" cy="486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ußzeilenplatzhalter 6">
            <a:extLst>
              <a:ext uri="{FF2B5EF4-FFF2-40B4-BE49-F238E27FC236}">
                <a16:creationId xmlns:a16="http://schemas.microsoft.com/office/drawing/2014/main" id="{153483D3-57D6-F260-2E65-3640F6823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  <p:extLst>
      <p:ext uri="{BB962C8B-B14F-4D97-AF65-F5344CB8AC3E}">
        <p14:creationId xmlns:p14="http://schemas.microsoft.com/office/powerpoint/2010/main" val="4089309657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6173EE6-B34D-B963-4958-D4F8D7D1A5DB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Balken- und Säulendiagramme</a:t>
            </a:r>
          </a:p>
        </p:txBody>
      </p:sp>
      <p:sp>
        <p:nvSpPr>
          <p:cNvPr id="104" name="Titel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rPr dirty="0" err="1"/>
              <a:t>Diagrammarten</a:t>
            </a:r>
            <a:endParaRPr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7A8000E-7670-3B65-6E28-8314B6ED2936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49238" y="1263650"/>
            <a:ext cx="4617730" cy="4864100"/>
          </a:xfrm>
        </p:spPr>
        <p:txBody>
          <a:bodyPr anchor="ctr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Visualisierung durch horizontale Balken oder vertikale Säulen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Darstellung von quantitativen Daten in diskreten Kategorien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Ermöglichen den Vergleich zwischen verschiedenen Kategorien oder zwischen Zeitpunkten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Erweiterungen: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Gruppiertes Balkendiagramm - Vergleich mehrerer Größen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Gestapeltes Balkendiagramm - Aufteilung von Summen in verschiedene Größen</a:t>
            </a:r>
          </a:p>
          <a:p>
            <a:endParaRPr lang="de-DE" dirty="0"/>
          </a:p>
        </p:txBody>
      </p:sp>
      <p:sp>
        <p:nvSpPr>
          <p:cNvPr id="5" name="Fußzeilenplatzhalter 6">
            <a:extLst>
              <a:ext uri="{FF2B5EF4-FFF2-40B4-BE49-F238E27FC236}">
                <a16:creationId xmlns:a16="http://schemas.microsoft.com/office/drawing/2014/main" id="{B6169A53-785A-2BE8-EE4A-AE5D25131E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  <p:pic>
        <p:nvPicPr>
          <p:cNvPr id="105" name="Saeu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2" b="6672"/>
          <a:stretch/>
        </p:blipFill>
        <p:spPr>
          <a:xfrm>
            <a:off x="5282941" y="1263650"/>
            <a:ext cx="3605473" cy="2231667"/>
          </a:xfrm>
          <a:prstGeom prst="rect">
            <a:avLst/>
          </a:prstGeom>
          <a:ln w="12700" cap="flat">
            <a:solidFill>
              <a:schemeClr val="tx1"/>
            </a:solidFill>
            <a:miter lim="400000"/>
          </a:ln>
          <a:effectLst/>
        </p:spPr>
      </p:pic>
      <p:pic>
        <p:nvPicPr>
          <p:cNvPr id="3" name="Saeule.png">
            <a:extLst>
              <a:ext uri="{FF2B5EF4-FFF2-40B4-BE49-F238E27FC236}">
                <a16:creationId xmlns:a16="http://schemas.microsoft.com/office/drawing/2014/main" id="{38E7CA6B-9498-B0CE-0137-03A0CBD95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2" b="6672"/>
          <a:stretch/>
        </p:blipFill>
        <p:spPr>
          <a:xfrm>
            <a:off x="5282940" y="3768263"/>
            <a:ext cx="3605474" cy="2231667"/>
          </a:xfrm>
          <a:prstGeom prst="rect">
            <a:avLst/>
          </a:prstGeom>
          <a:ln w="12700" cap="flat">
            <a:solidFill>
              <a:schemeClr val="tx1"/>
            </a:solidFill>
            <a:miter lim="400000"/>
          </a:ln>
          <a:effectLst/>
        </p:spPr>
      </p:pic>
    </p:spTree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aeule.png">
            <a:extLst>
              <a:ext uri="{FF2B5EF4-FFF2-40B4-BE49-F238E27FC236}">
                <a16:creationId xmlns:a16="http://schemas.microsoft.com/office/drawing/2014/main" id="{52DD61CD-D699-977A-1600-D38B9E884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2" b="6672"/>
          <a:stretch/>
        </p:blipFill>
        <p:spPr>
          <a:xfrm>
            <a:off x="4746577" y="3538611"/>
            <a:ext cx="4101216" cy="253851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6173EE6-B34D-B963-4958-D4F8D7D1A5DB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Linien- und Streudiagramme</a:t>
            </a:r>
          </a:p>
        </p:txBody>
      </p:sp>
      <p:sp>
        <p:nvSpPr>
          <p:cNvPr id="104" name="Titel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rPr dirty="0" err="1"/>
              <a:t>Diagrammarten</a:t>
            </a:r>
            <a:endParaRPr dirty="0"/>
          </a:p>
        </p:txBody>
      </p:sp>
      <p:sp>
        <p:nvSpPr>
          <p:cNvPr id="103" name="Textplatzhalter 3"/>
          <p:cNvSpPr>
            <a:spLocks noGrp="1"/>
          </p:cNvSpPr>
          <p:nvPr>
            <p:ph type="body" idx="10"/>
          </p:nvPr>
        </p:nvSpPr>
        <p:spPr>
          <a:xfrm>
            <a:off x="393290" y="1257300"/>
            <a:ext cx="4493342" cy="21717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de-DE" b="1" dirty="0"/>
              <a:t>Liniendiagramm: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Darstellung von zeitlichen Veränderungen oder Trends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Visualisierung von Zusammenhängen und Mustern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X-Achse stellt die Zeit oder eine kontinuierliche Größe dar</a:t>
            </a:r>
          </a:p>
        </p:txBody>
      </p:sp>
      <p:pic>
        <p:nvPicPr>
          <p:cNvPr id="105" name="Saeul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2" b="6672"/>
          <a:stretch/>
        </p:blipFill>
        <p:spPr>
          <a:xfrm>
            <a:off x="4787198" y="1117353"/>
            <a:ext cx="4101216" cy="253851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5" name="Fußzeilenplatzhalter 6">
            <a:extLst>
              <a:ext uri="{FF2B5EF4-FFF2-40B4-BE49-F238E27FC236}">
                <a16:creationId xmlns:a16="http://schemas.microsoft.com/office/drawing/2014/main" id="{B6169A53-785A-2BE8-EE4A-AE5D25131E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9D45CC9-661B-CF49-7714-94FF323435C4}"/>
              </a:ext>
            </a:extLst>
          </p:cNvPr>
          <p:cNvSpPr/>
          <p:nvPr/>
        </p:nvSpPr>
        <p:spPr>
          <a:xfrm>
            <a:off x="208617" y="1090611"/>
            <a:ext cx="8639176" cy="24480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351F9A7-4F82-323C-D9F1-40E80BCAAE88}"/>
              </a:ext>
            </a:extLst>
          </p:cNvPr>
          <p:cNvSpPr/>
          <p:nvPr/>
        </p:nvSpPr>
        <p:spPr>
          <a:xfrm>
            <a:off x="208617" y="3711949"/>
            <a:ext cx="8639176" cy="24480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C1D39A9-7B85-41DF-9B42-ED15C1EA2D01}"/>
              </a:ext>
            </a:extLst>
          </p:cNvPr>
          <p:cNvSpPr txBox="1">
            <a:spLocks/>
          </p:cNvSpPr>
          <p:nvPr/>
        </p:nvSpPr>
        <p:spPr>
          <a:xfrm>
            <a:off x="433729" y="3845247"/>
            <a:ext cx="4493342" cy="2171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marL="180975" marR="0" indent="-180975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631825" marR="0" indent="-180975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0842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5033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9224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3796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8368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2940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7512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de-DE" b="1" dirty="0"/>
              <a:t>Streudiagramm:</a:t>
            </a:r>
          </a:p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Darstellung von zwei in Beziehung stehenden Variablen durch Punkte</a:t>
            </a:r>
          </a:p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Visualisierung von Zusammenhängen und Identifikation von Ausreißern</a:t>
            </a:r>
          </a:p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Untersuchung von Korrelationen und Trendrichtungen zwischen den Variablen</a:t>
            </a:r>
          </a:p>
        </p:txBody>
      </p:sp>
    </p:spTree>
    <p:extLst>
      <p:ext uri="{BB962C8B-B14F-4D97-AF65-F5344CB8AC3E}">
        <p14:creationId xmlns:p14="http://schemas.microsoft.com/office/powerpoint/2010/main" val="2228852933"/>
      </p:ext>
    </p:extLst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aeule.png">
            <a:extLst>
              <a:ext uri="{FF2B5EF4-FFF2-40B4-BE49-F238E27FC236}">
                <a16:creationId xmlns:a16="http://schemas.microsoft.com/office/drawing/2014/main" id="{DF887401-616F-EE0A-3073-55AA2479A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2" b="6672"/>
          <a:stretch/>
        </p:blipFill>
        <p:spPr>
          <a:xfrm>
            <a:off x="5027619" y="1090611"/>
            <a:ext cx="4101216" cy="253851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6173EE6-B34D-B963-4958-D4F8D7D1A5DB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Kreisdiagramme und Netzwerke</a:t>
            </a:r>
          </a:p>
        </p:txBody>
      </p:sp>
      <p:sp>
        <p:nvSpPr>
          <p:cNvPr id="104" name="Titel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rPr dirty="0" err="1"/>
              <a:t>Diagrammarten</a:t>
            </a:r>
            <a:endParaRPr dirty="0"/>
          </a:p>
        </p:txBody>
      </p:sp>
      <p:pic>
        <p:nvPicPr>
          <p:cNvPr id="3" name="Saeule.png">
            <a:extLst>
              <a:ext uri="{FF2B5EF4-FFF2-40B4-BE49-F238E27FC236}">
                <a16:creationId xmlns:a16="http://schemas.microsoft.com/office/drawing/2014/main" id="{38E7CA6B-9498-B0CE-0137-03A0CBD95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5" b="5665"/>
          <a:stretch/>
        </p:blipFill>
        <p:spPr>
          <a:xfrm>
            <a:off x="5242120" y="3935348"/>
            <a:ext cx="3508591" cy="217170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5" name="Fußzeilenplatzhalter 6">
            <a:extLst>
              <a:ext uri="{FF2B5EF4-FFF2-40B4-BE49-F238E27FC236}">
                <a16:creationId xmlns:a16="http://schemas.microsoft.com/office/drawing/2014/main" id="{B6169A53-785A-2BE8-EE4A-AE5D25131E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9D45CC9-661B-CF49-7714-94FF323435C4}"/>
              </a:ext>
            </a:extLst>
          </p:cNvPr>
          <p:cNvSpPr/>
          <p:nvPr/>
        </p:nvSpPr>
        <p:spPr>
          <a:xfrm>
            <a:off x="208617" y="1090611"/>
            <a:ext cx="8639176" cy="24480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351F9A7-4F82-323C-D9F1-40E80BCAAE88}"/>
              </a:ext>
            </a:extLst>
          </p:cNvPr>
          <p:cNvSpPr/>
          <p:nvPr/>
        </p:nvSpPr>
        <p:spPr>
          <a:xfrm>
            <a:off x="208617" y="3711949"/>
            <a:ext cx="8639176" cy="24480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6CE22E21-97A6-5A16-A34B-C267A5D9AE38}"/>
              </a:ext>
            </a:extLst>
          </p:cNvPr>
          <p:cNvSpPr txBox="1">
            <a:spLocks/>
          </p:cNvSpPr>
          <p:nvPr/>
        </p:nvSpPr>
        <p:spPr>
          <a:xfrm>
            <a:off x="393289" y="3882447"/>
            <a:ext cx="5384513" cy="2171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Autofit/>
          </a:bodyPr>
          <a:lstStyle>
            <a:lvl1pPr marL="180975" marR="0" indent="-180975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631825" marR="0" indent="-180975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0842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5033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9224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3796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8368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2940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7512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de-DE" b="1" dirty="0"/>
              <a:t>Netzwerk: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Darstellung von Beziehungen zwischen verschiedenen Einheiten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Bestehen aus drei Hauptkomponenten: Knoten (Entitäten), Kanten (Beziehungen), Kantengewichten (Stärke der Beziehung)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Identifikation von Mustern, Clustern und zentralen Knoten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4ADD2FAF-213E-FD9B-AE3A-F2BECCC7D170}"/>
              </a:ext>
            </a:extLst>
          </p:cNvPr>
          <p:cNvSpPr txBox="1">
            <a:spLocks/>
          </p:cNvSpPr>
          <p:nvPr/>
        </p:nvSpPr>
        <p:spPr>
          <a:xfrm>
            <a:off x="393289" y="1090611"/>
            <a:ext cx="5237976" cy="2171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marL="180975" marR="0" indent="-180975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631825" marR="0" indent="-180975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0842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5033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9224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3796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836863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2940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751262" marR="0" indent="-228600" algn="l" defTabSz="914400" rtl="0" latinLnBrk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Char char="▪"/>
              <a:tabLst/>
              <a:defRPr sz="16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de-DE" b="1" dirty="0"/>
              <a:t>Kreisdiagramm: </a:t>
            </a:r>
          </a:p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Darstellung von Verteilungen von Kategorien oder Anteilen einer Gesamtmenge</a:t>
            </a:r>
          </a:p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Veranschaulichung von Prozentsätzen</a:t>
            </a:r>
          </a:p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Visualisierung weniger Datensätze, die ein Ganzes ergeben</a:t>
            </a:r>
          </a:p>
        </p:txBody>
      </p:sp>
    </p:spTree>
    <p:extLst>
      <p:ext uri="{BB962C8B-B14F-4D97-AF65-F5344CB8AC3E}">
        <p14:creationId xmlns:p14="http://schemas.microsoft.com/office/powerpoint/2010/main" val="3971708269"/>
      </p:ext>
    </p:extLst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B96DB3-820B-8A32-C1BC-12B338AC41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de-DE" dirty="0"/>
              <a:t>Titel und Beschriftungen </a:t>
            </a:r>
          </a:p>
        </p:txBody>
      </p:sp>
      <p:sp>
        <p:nvSpPr>
          <p:cNvPr id="152" name="Titel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59536">
              <a:defRPr sz="2256"/>
            </a:lvl1pPr>
          </a:lstStyle>
          <a:p>
            <a:r>
              <a:rPr lang="de-DE" dirty="0"/>
              <a:t>Prinzipien der Datenvisualisierung</a:t>
            </a:r>
            <a:endParaRPr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2CBA1F4-39FB-5376-DD4E-F022F91C3B79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de-DE" dirty="0"/>
              <a:t>Ziel: Die angezeigten Daten in einen Kontext stellen</a:t>
            </a:r>
          </a:p>
          <a:p>
            <a:pPr>
              <a:lnSpc>
                <a:spcPct val="150000"/>
              </a:lnSpc>
            </a:pPr>
            <a:r>
              <a:rPr lang="de-DE" dirty="0"/>
              <a:t>Möglichkeiten: Titel, Beschriftungen, Achsen- und Legendenbeschriftungen</a:t>
            </a:r>
          </a:p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0ECA4D1-0251-7CB1-80D8-39D8EEFBB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74" y="3013326"/>
            <a:ext cx="3256189" cy="23258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BCAD409-B1E5-1F6F-6AA3-B97676247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202" y="2304154"/>
            <a:ext cx="5241871" cy="37441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Fußzeilenplatzhalter 6">
            <a:extLst>
              <a:ext uri="{FF2B5EF4-FFF2-40B4-BE49-F238E27FC236}">
                <a16:creationId xmlns:a16="http://schemas.microsoft.com/office/drawing/2014/main" id="{0C0394CF-1EB2-3CFC-89AA-730FB40CC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617" y="6300789"/>
            <a:ext cx="3311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AKI | Projektgruppe | Kim </a:t>
            </a:r>
            <a:r>
              <a:rPr lang="de-DE" dirty="0" err="1"/>
              <a:t>Mesewinkel</a:t>
            </a:r>
            <a:r>
              <a:rPr lang="de-DE" dirty="0"/>
              <a:t>-Risse | Juli 2023</a:t>
            </a:r>
          </a:p>
        </p:txBody>
      </p:sp>
    </p:spTree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Master_3zu4_2022">
  <a:themeElements>
    <a:clrScheme name="Master_3zu4_2022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C0C0C0"/>
      </a:accent1>
      <a:accent2>
        <a:srgbClr val="005EAD"/>
      </a:accent2>
      <a:accent3>
        <a:srgbClr val="8F8F8F"/>
      </a:accent3>
      <a:accent4>
        <a:srgbClr val="707070"/>
      </a:accent4>
      <a:accent5>
        <a:srgbClr val="DCDCDC"/>
      </a:accent5>
      <a:accent6>
        <a:srgbClr val="00549C"/>
      </a:accent6>
      <a:hlink>
        <a:srgbClr val="0000FF"/>
      </a:hlink>
      <a:folHlink>
        <a:srgbClr val="FF00FF"/>
      </a:folHlink>
    </a:clrScheme>
    <a:fontScheme name="Master_3zu4_2022">
      <a:majorFont>
        <a:latin typeface="Helvetica"/>
        <a:ea typeface="Helvetica"/>
        <a:cs typeface="Helvetica"/>
      </a:majorFont>
      <a:minorFont>
        <a:latin typeface="Syntax"/>
        <a:ea typeface="Syntax"/>
        <a:cs typeface="Syntax"/>
      </a:minorFont>
    </a:fontScheme>
    <a:fmtScheme name="Master_3zu4_2022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Master_3zu4_2022">
  <a:themeElements>
    <a:clrScheme name="Master_3zu4_2022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C0C0C0"/>
      </a:accent1>
      <a:accent2>
        <a:srgbClr val="005EAD"/>
      </a:accent2>
      <a:accent3>
        <a:srgbClr val="8F8F8F"/>
      </a:accent3>
      <a:accent4>
        <a:srgbClr val="707070"/>
      </a:accent4>
      <a:accent5>
        <a:srgbClr val="DCDCDC"/>
      </a:accent5>
      <a:accent6>
        <a:srgbClr val="00549C"/>
      </a:accent6>
      <a:hlink>
        <a:srgbClr val="0000FF"/>
      </a:hlink>
      <a:folHlink>
        <a:srgbClr val="FF00FF"/>
      </a:folHlink>
    </a:clrScheme>
    <a:fontScheme name="Master_3zu4_2022">
      <a:majorFont>
        <a:latin typeface="Helvetica"/>
        <a:ea typeface="Helvetica"/>
        <a:cs typeface="Helvetica"/>
      </a:majorFont>
      <a:minorFont>
        <a:latin typeface="Syntax"/>
        <a:ea typeface="Syntax"/>
        <a:cs typeface="Syntax"/>
      </a:minorFont>
    </a:fontScheme>
    <a:fmtScheme name="Master_3zu4_2022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985</Words>
  <Application>Microsoft Macintosh PowerPoint</Application>
  <PresentationFormat>Bildschirmpräsentation (4:3)</PresentationFormat>
  <Paragraphs>153</Paragraphs>
  <Slides>15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</vt:lpstr>
      <vt:lpstr>Symbol</vt:lpstr>
      <vt:lpstr>Syntax</vt:lpstr>
      <vt:lpstr>Systemschrift Normal</vt:lpstr>
      <vt:lpstr>Wingdings</vt:lpstr>
      <vt:lpstr>Master_3zu4_2022</vt:lpstr>
      <vt:lpstr>Datenvisualisierung</vt:lpstr>
      <vt:lpstr>Datenvisualisierung</vt:lpstr>
      <vt:lpstr>Datenvisualisierung</vt:lpstr>
      <vt:lpstr>Datenvisualisierung</vt:lpstr>
      <vt:lpstr>Datenvisualisierung</vt:lpstr>
      <vt:lpstr>Diagrammarten</vt:lpstr>
      <vt:lpstr>Diagrammarten</vt:lpstr>
      <vt:lpstr>Diagrammarten</vt:lpstr>
      <vt:lpstr>Prinzipien der Datenvisualisierung</vt:lpstr>
      <vt:lpstr>Prinzipien der Datenvisualisierung</vt:lpstr>
      <vt:lpstr>Umsetzung in Python</vt:lpstr>
      <vt:lpstr>Umsetzung in Python</vt:lpstr>
      <vt:lpstr>Umsetzung in Python</vt:lpstr>
      <vt:lpstr>Datenvisualisierung</vt:lpstr>
      <vt:lpstr>Datenvisualisierung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Datenvisualisierung</dc:title>
  <cp:lastModifiedBy>Microsoft Office User</cp:lastModifiedBy>
  <cp:revision>9</cp:revision>
  <dcterms:modified xsi:type="dcterms:W3CDTF">2023-07-05T20:30:39Z</dcterms:modified>
</cp:coreProperties>
</file>