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416" r:id="rId2"/>
    <p:sldId id="417" r:id="rId3"/>
    <p:sldId id="422" r:id="rId4"/>
    <p:sldId id="445" r:id="rId5"/>
    <p:sldId id="446" r:id="rId6"/>
    <p:sldId id="444" r:id="rId7"/>
    <p:sldId id="440" r:id="rId8"/>
    <p:sldId id="447" r:id="rId9"/>
    <p:sldId id="441" r:id="rId10"/>
    <p:sldId id="438" r:id="rId11"/>
    <p:sldId id="448" r:id="rId12"/>
  </p:sldIdLst>
  <p:sldSz cx="9144000" cy="6858000" type="screen4x3"/>
  <p:notesSz cx="6858000" cy="9661525"/>
  <p:custShowLst>
    <p:custShow name="Mustermann1" id="0">
      <p:sldLst/>
    </p:custShow>
  </p:custShowLst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sz="2500" kern="1200">
        <a:solidFill>
          <a:srgbClr val="0028AD"/>
        </a:solidFill>
        <a:latin typeface="Arial" charset="0"/>
        <a:ea typeface="ＭＳ Ｐゴシック" charset="0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2500" kern="1200">
        <a:solidFill>
          <a:srgbClr val="0028AD"/>
        </a:solidFill>
        <a:latin typeface="Arial" charset="0"/>
        <a:ea typeface="ＭＳ Ｐゴシック" charset="0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2500" kern="1200">
        <a:solidFill>
          <a:srgbClr val="0028AD"/>
        </a:solidFill>
        <a:latin typeface="Arial" charset="0"/>
        <a:ea typeface="ＭＳ Ｐゴシック" charset="0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2500" kern="1200">
        <a:solidFill>
          <a:srgbClr val="0028AD"/>
        </a:solidFill>
        <a:latin typeface="Arial" charset="0"/>
        <a:ea typeface="ＭＳ Ｐゴシック" charset="0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2500" kern="1200">
        <a:solidFill>
          <a:srgbClr val="0028AD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2500" kern="1200">
        <a:solidFill>
          <a:srgbClr val="0028AD"/>
        </a:solidFill>
        <a:latin typeface="Arial" charset="0"/>
        <a:ea typeface="ＭＳ Ｐゴシック" charset="0"/>
        <a:cs typeface="+mn-cs"/>
      </a:defRPr>
    </a:lvl6pPr>
    <a:lvl7pPr marL="2743200" algn="l" defTabSz="457200" rtl="0" eaLnBrk="1" latinLnBrk="0" hangingPunct="1">
      <a:defRPr sz="2500" kern="1200">
        <a:solidFill>
          <a:srgbClr val="0028AD"/>
        </a:solidFill>
        <a:latin typeface="Arial" charset="0"/>
        <a:ea typeface="ＭＳ Ｐゴシック" charset="0"/>
        <a:cs typeface="+mn-cs"/>
      </a:defRPr>
    </a:lvl7pPr>
    <a:lvl8pPr marL="3200400" algn="l" defTabSz="457200" rtl="0" eaLnBrk="1" latinLnBrk="0" hangingPunct="1">
      <a:defRPr sz="2500" kern="1200">
        <a:solidFill>
          <a:srgbClr val="0028AD"/>
        </a:solidFill>
        <a:latin typeface="Arial" charset="0"/>
        <a:ea typeface="ＭＳ Ｐゴシック" charset="0"/>
        <a:cs typeface="+mn-cs"/>
      </a:defRPr>
    </a:lvl8pPr>
    <a:lvl9pPr marL="3657600" algn="l" defTabSz="457200" rtl="0" eaLnBrk="1" latinLnBrk="0" hangingPunct="1">
      <a:defRPr sz="2500" kern="1200">
        <a:solidFill>
          <a:srgbClr val="0028AD"/>
        </a:solidFill>
        <a:latin typeface="Arial" charset="0"/>
        <a:ea typeface="ＭＳ Ｐゴシック" charset="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2">
          <p15:clr>
            <a:srgbClr val="A4A3A4"/>
          </p15:clr>
        </p15:guide>
        <p15:guide id="2" orient="horz" pos="2863">
          <p15:clr>
            <a:srgbClr val="A4A3A4"/>
          </p15:clr>
        </p15:guide>
        <p15:guide id="3" orient="horz" pos="813">
          <p15:clr>
            <a:srgbClr val="A4A3A4"/>
          </p15:clr>
        </p15:guide>
        <p15:guide id="4" orient="horz" pos="3118">
          <p15:clr>
            <a:srgbClr val="A4A3A4"/>
          </p15:clr>
        </p15:guide>
        <p15:guide id="5" orient="horz" pos="365">
          <p15:clr>
            <a:srgbClr val="A4A3A4"/>
          </p15:clr>
        </p15:guide>
        <p15:guide id="6" orient="horz" pos="595">
          <p15:clr>
            <a:srgbClr val="A4A3A4"/>
          </p15:clr>
        </p15:guide>
        <p15:guide id="7" pos="2881">
          <p15:clr>
            <a:srgbClr val="A4A3A4"/>
          </p15:clr>
        </p15:guide>
        <p15:guide id="8" pos="293">
          <p15:clr>
            <a:srgbClr val="A4A3A4"/>
          </p15:clr>
        </p15:guide>
        <p15:guide id="9" pos="1394">
          <p15:clr>
            <a:srgbClr val="A4A3A4"/>
          </p15:clr>
        </p15:guide>
        <p15:guide id="10" pos="1303">
          <p15:clr>
            <a:srgbClr val="A4A3A4"/>
          </p15:clr>
        </p15:guide>
        <p15:guide id="11" orient="horz" pos="796">
          <p15:clr>
            <a:srgbClr val="A4A3A4"/>
          </p15:clr>
        </p15:guide>
        <p15:guide id="12" orient="horz" pos="116">
          <p15:clr>
            <a:srgbClr val="A4A3A4"/>
          </p15:clr>
        </p15:guide>
        <p15:guide id="13" orient="horz" pos="338">
          <p15:clr>
            <a:srgbClr val="A4A3A4"/>
          </p15:clr>
        </p15:guide>
        <p15:guide id="14" orient="horz" pos="4153">
          <p15:clr>
            <a:srgbClr val="A4A3A4"/>
          </p15:clr>
        </p15:guide>
        <p15:guide id="15" orient="horz" pos="3860">
          <p15:clr>
            <a:srgbClr val="A4A3A4"/>
          </p15:clr>
        </p15:guide>
        <p15:guide id="16" pos="2879">
          <p15:clr>
            <a:srgbClr val="A4A3A4"/>
          </p15:clr>
        </p15:guide>
        <p15:guide id="17" pos="15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43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E006E"/>
    <a:srgbClr val="FF3300"/>
    <a:srgbClr val="800000"/>
    <a:srgbClr val="990000"/>
    <a:srgbClr val="CC0000"/>
    <a:srgbClr val="FFCC00"/>
    <a:srgbClr val="005EAD"/>
    <a:srgbClr val="002F52"/>
    <a:srgbClr val="0037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Designformatvorlage 1 - Akz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575" autoAdjust="0"/>
  </p:normalViewPr>
  <p:slideViewPr>
    <p:cSldViewPr snapToGrid="0" showGuides="1">
      <p:cViewPr varScale="1">
        <p:scale>
          <a:sx n="109" d="100"/>
          <a:sy n="109" d="100"/>
        </p:scale>
        <p:origin x="1656" y="108"/>
      </p:cViewPr>
      <p:guideLst>
        <p:guide orient="horz" pos="112"/>
        <p:guide orient="horz" pos="2863"/>
        <p:guide orient="horz" pos="813"/>
        <p:guide orient="horz" pos="3118"/>
        <p:guide orient="horz" pos="365"/>
        <p:guide orient="horz" pos="595"/>
        <p:guide pos="2881"/>
        <p:guide pos="293"/>
        <p:guide pos="1394"/>
        <p:guide pos="1303"/>
        <p:guide orient="horz" pos="796"/>
        <p:guide orient="horz" pos="116"/>
        <p:guide orient="horz" pos="338"/>
        <p:guide orient="horz" pos="4153"/>
        <p:guide orient="horz" pos="3860"/>
        <p:guide pos="2879"/>
        <p:guide pos="15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121" d="100"/>
          <a:sy n="121" d="100"/>
        </p:scale>
        <p:origin x="-312" y="-112"/>
      </p:cViewPr>
      <p:guideLst>
        <p:guide orient="horz" pos="3043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8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latin typeface="Times" charset="0"/>
              </a:defRPr>
            </a:lvl1pPr>
          </a:lstStyle>
          <a:p>
            <a:endParaRPr lang="de-DE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8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Times" charset="0"/>
              </a:defRPr>
            </a:lvl1pPr>
          </a:lstStyle>
          <a:p>
            <a:endParaRPr lang="de-DE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77338"/>
            <a:ext cx="2971800" cy="48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latin typeface="Times" charset="0"/>
              </a:defRPr>
            </a:lvl1pPr>
          </a:lstStyle>
          <a:p>
            <a:endParaRPr lang="de-DE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9177338"/>
            <a:ext cx="2971800" cy="48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Times" charset="0"/>
              </a:defRPr>
            </a:lvl1pPr>
          </a:lstStyle>
          <a:p>
            <a:fld id="{D54606BC-1185-6343-8CD4-1A7CC7DA3AB6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394453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102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-2081213" y="536575"/>
            <a:ext cx="11022013" cy="82661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8197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285750" y="8910638"/>
            <a:ext cx="6286500" cy="430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Klicken Sie, um die Textformatierung des Masters zu bearbeiten.</a:t>
            </a:r>
          </a:p>
        </p:txBody>
      </p:sp>
    </p:spTree>
    <p:extLst>
      <p:ext uri="{BB962C8B-B14F-4D97-AF65-F5344CB8AC3E}">
        <p14:creationId xmlns:p14="http://schemas.microsoft.com/office/powerpoint/2010/main" val="16122181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ctr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Syntax" charset="0"/>
        <a:ea typeface="ＭＳ Ｐゴシック" charset="0"/>
        <a:cs typeface="+mn-cs"/>
      </a:defRPr>
    </a:lvl1pPr>
    <a:lvl2pPr marL="457200" algn="ctr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Syntax" charset="0"/>
        <a:ea typeface="ＭＳ Ｐゴシック" charset="0"/>
        <a:cs typeface="+mn-cs"/>
      </a:defRPr>
    </a:lvl2pPr>
    <a:lvl3pPr marL="914400" algn="ctr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Syntax" charset="0"/>
        <a:ea typeface="ＭＳ Ｐゴシック" charset="0"/>
        <a:cs typeface="+mn-cs"/>
      </a:defRPr>
    </a:lvl3pPr>
    <a:lvl4pPr marL="1371600" algn="ctr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Syntax" charset="0"/>
        <a:ea typeface="ＭＳ Ｐゴシック" charset="0"/>
        <a:cs typeface="+mn-cs"/>
      </a:defRPr>
    </a:lvl4pPr>
    <a:lvl5pPr marL="1828800" algn="ctr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Syntax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2"/>
          <p:cNvSpPr>
            <a:spLocks noGrp="1"/>
          </p:cNvSpPr>
          <p:nvPr>
            <p:ph type="pic" sz="quarter" idx="12"/>
          </p:nvPr>
        </p:nvSpPr>
        <p:spPr>
          <a:xfrm>
            <a:off x="0" y="1082099"/>
            <a:ext cx="9144000" cy="4681587"/>
          </a:xfrm>
          <a:prstGeom prst="rect">
            <a:avLst/>
          </a:prstGeom>
        </p:spPr>
        <p:txBody>
          <a:bodyPr vert="horz"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pic>
        <p:nvPicPr>
          <p:cNvPr id="9" name="Bild 8" descr="Claim-RGB.ai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825" y="6317214"/>
            <a:ext cx="1269759" cy="278849"/>
          </a:xfrm>
          <a:prstGeom prst="rect">
            <a:avLst/>
          </a:prstGeom>
        </p:spPr>
      </p:pic>
      <p:pic>
        <p:nvPicPr>
          <p:cNvPr id="10" name="Bild 9" descr="FH-SWF_Logo-RGB.ai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7294" y="5964229"/>
            <a:ext cx="1966296" cy="722312"/>
          </a:xfrm>
          <a:prstGeom prst="rect">
            <a:avLst/>
          </a:prstGeom>
        </p:spPr>
      </p:pic>
      <p:sp>
        <p:nvSpPr>
          <p:cNvPr id="11" name="Titel 6"/>
          <p:cNvSpPr txBox="1">
            <a:spLocks/>
          </p:cNvSpPr>
          <p:nvPr userDrawn="1"/>
        </p:nvSpPr>
        <p:spPr>
          <a:xfrm>
            <a:off x="250825" y="185738"/>
            <a:ext cx="8638960" cy="33655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 vert="horz" lIns="0" tIns="0" bIns="0" anchor="t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/>
                <a:ea typeface="+mj-ea"/>
                <a:cs typeface="Arial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</a:defRPr>
            </a:lvl9pPr>
          </a:lstStyle>
          <a:p>
            <a:endParaRPr lang="de-DE" dirty="0"/>
          </a:p>
        </p:txBody>
      </p:sp>
      <p:sp>
        <p:nvSpPr>
          <p:cNvPr id="12" name="Textplatzhalter 3" title="Test"/>
          <p:cNvSpPr>
            <a:spLocks noGrp="1"/>
          </p:cNvSpPr>
          <p:nvPr>
            <p:ph type="body" sz="quarter" idx="11" hasCustomPrompt="1"/>
          </p:nvPr>
        </p:nvSpPr>
        <p:spPr>
          <a:xfrm>
            <a:off x="249238" y="536575"/>
            <a:ext cx="8639175" cy="368300"/>
          </a:xfrm>
          <a:prstGeom prst="rect">
            <a:avLst/>
          </a:prstGeom>
        </p:spPr>
        <p:txBody>
          <a:bodyPr vert="horz" lIns="0" bIns="0"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SzTx/>
              <a:buFont typeface="Wingdings" charset="0"/>
              <a:buNone/>
              <a:tabLst/>
              <a:defRPr sz="1800" b="1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SzTx/>
              <a:buFont typeface="Wingdings" charset="0"/>
              <a:buNone/>
              <a:tabLst/>
              <a:defRPr/>
            </a:pPr>
            <a:r>
              <a:rPr lang="de-DE" dirty="0"/>
              <a:t>Subheadline (Arial 18 Pt, </a:t>
            </a:r>
            <a:r>
              <a:rPr lang="de-DE" dirty="0" err="1"/>
              <a:t>Bold</a:t>
            </a:r>
            <a:r>
              <a:rPr lang="de-DE" dirty="0"/>
              <a:t>)</a:t>
            </a:r>
          </a:p>
          <a:p>
            <a:pPr lvl="0"/>
            <a:endParaRPr lang="de-DE" dirty="0"/>
          </a:p>
        </p:txBody>
      </p:sp>
      <p:sp>
        <p:nvSpPr>
          <p:cNvPr id="13" name="Titel 6"/>
          <p:cNvSpPr>
            <a:spLocks noGrp="1"/>
          </p:cNvSpPr>
          <p:nvPr>
            <p:ph type="title" hasCustomPrompt="1"/>
          </p:nvPr>
        </p:nvSpPr>
        <p:spPr>
          <a:xfrm>
            <a:off x="243127" y="184150"/>
            <a:ext cx="8654572" cy="352425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 vert="horz" lIns="0" tIns="0" bIns="0" anchor="t" anchorCtr="0"/>
          <a:lstStyle>
            <a:lvl1pPr>
              <a:defRPr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de-DE" dirty="0">
                <a:solidFill>
                  <a:schemeClr val="tx2"/>
                </a:solidFill>
                <a:latin typeface="Arial"/>
                <a:cs typeface="Arial"/>
              </a:rPr>
              <a:t>Headline (Arial 24 Pt, </a:t>
            </a:r>
            <a:r>
              <a:rPr lang="de-DE" dirty="0" err="1">
                <a:solidFill>
                  <a:schemeClr val="tx2"/>
                </a:solidFill>
                <a:latin typeface="Arial"/>
                <a:cs typeface="Arial"/>
              </a:rPr>
              <a:t>Bold</a:t>
            </a:r>
            <a:r>
              <a:rPr lang="de-DE" dirty="0">
                <a:solidFill>
                  <a:schemeClr val="tx2"/>
                </a:solidFill>
                <a:latin typeface="Arial"/>
                <a:cs typeface="Arial"/>
              </a:rPr>
              <a:t>)</a:t>
            </a: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 userDrawn="1"/>
        </p:nvSpPr>
        <p:spPr bwMode="auto">
          <a:xfrm>
            <a:off x="0" y="1090612"/>
            <a:ext cx="9143999" cy="5040000"/>
          </a:xfrm>
          <a:prstGeom prst="rect">
            <a:avLst/>
          </a:prstGeom>
          <a:solidFill>
            <a:schemeClr val="accent5"/>
          </a:solidFill>
          <a:ln w="1270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ＭＳ Ｐゴシック" charset="0"/>
            </a:endParaRPr>
          </a:p>
        </p:txBody>
      </p:sp>
      <p:pic>
        <p:nvPicPr>
          <p:cNvPr id="15" name="Bild 14" descr="FH-SWF_Logo-RGB.ai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3471" y="6257104"/>
            <a:ext cx="1061911" cy="390090"/>
          </a:xfrm>
          <a:prstGeom prst="rect">
            <a:avLst/>
          </a:prstGeom>
        </p:spPr>
      </p:pic>
      <p:sp>
        <p:nvSpPr>
          <p:cNvPr id="22" name="Text Box 149"/>
          <p:cNvSpPr txBox="1">
            <a:spLocks noChangeArrowheads="1"/>
          </p:cNvSpPr>
          <p:nvPr userDrawn="1"/>
        </p:nvSpPr>
        <p:spPr bwMode="auto">
          <a:xfrm>
            <a:off x="241300" y="6471214"/>
            <a:ext cx="6820207" cy="121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0" tIns="0" rIns="0" bIns="0">
            <a:noAutofit/>
          </a:bodyPr>
          <a:lstStyle/>
          <a:p>
            <a:pPr algn="l">
              <a:spcBef>
                <a:spcPct val="50000"/>
              </a:spcBef>
            </a:pPr>
            <a:r>
              <a:rPr lang="de-DE" sz="800" dirty="0">
                <a:solidFill>
                  <a:schemeClr val="tx1"/>
                </a:solidFill>
              </a:rPr>
              <a:t>Folie </a:t>
            </a:r>
            <a:fld id="{44BA279E-E9BC-D743-974C-EFE8A41952FB}" type="slidenum">
              <a:rPr lang="de-DE" sz="800" smtClean="0">
                <a:solidFill>
                  <a:schemeClr val="tx1"/>
                </a:solidFill>
              </a:rPr>
              <a:pPr algn="l">
                <a:spcBef>
                  <a:spcPct val="50000"/>
                </a:spcBef>
              </a:pPr>
              <a:t>‹Nr.›</a:t>
            </a:fld>
            <a:endParaRPr lang="de-DE" sz="800" dirty="0">
              <a:solidFill>
                <a:schemeClr val="tx1"/>
              </a:solidFill>
            </a:endParaRPr>
          </a:p>
        </p:txBody>
      </p:sp>
      <p:sp>
        <p:nvSpPr>
          <p:cNvPr id="23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241300" y="6325317"/>
            <a:ext cx="6829732" cy="139290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0" tIns="0" rIns="0" bIns="0">
            <a:noAutofit/>
          </a:bodyPr>
          <a:lstStyle>
            <a:lvl1pPr>
              <a:defRPr lang="de-DE" sz="800" dirty="0">
                <a:solidFill>
                  <a:schemeClr val="tx1"/>
                </a:solidFill>
              </a:defRPr>
            </a:lvl1pPr>
          </a:lstStyle>
          <a:p>
            <a:pPr algn="l"/>
            <a:r>
              <a:rPr lang="nl-NL" dirty="0"/>
              <a:t>Sebastian Zeleny (6/2023)</a:t>
            </a:r>
            <a:endParaRPr lang="de-DE" dirty="0"/>
          </a:p>
        </p:txBody>
      </p:sp>
      <p:sp>
        <p:nvSpPr>
          <p:cNvPr id="24" name="Inhaltsplatzhalter 2"/>
          <p:cNvSpPr>
            <a:spLocks noGrp="1"/>
          </p:cNvSpPr>
          <p:nvPr>
            <p:ph idx="13"/>
          </p:nvPr>
        </p:nvSpPr>
        <p:spPr>
          <a:xfrm>
            <a:off x="249238" y="1263650"/>
            <a:ext cx="8647088" cy="4864100"/>
          </a:xfrm>
          <a:prstGeom prst="rect">
            <a:avLst/>
          </a:prstGeom>
        </p:spPr>
        <p:txBody>
          <a:bodyPr lIns="0" tIns="0" rIns="0" bIns="0"/>
          <a:lstStyle>
            <a:lvl1pPr marL="180975" indent="-180975">
              <a:buClr>
                <a:srgbClr val="005EAD"/>
              </a:buClr>
              <a:defRPr/>
            </a:lvl1pPr>
            <a:lvl2pPr marL="631825" indent="-180975">
              <a:defRPr/>
            </a:lvl2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25" name="Textplatzhalter 3" title="Test"/>
          <p:cNvSpPr>
            <a:spLocks noGrp="1"/>
          </p:cNvSpPr>
          <p:nvPr>
            <p:ph type="body" sz="quarter" idx="14" hasCustomPrompt="1"/>
          </p:nvPr>
        </p:nvSpPr>
        <p:spPr>
          <a:xfrm>
            <a:off x="249238" y="536575"/>
            <a:ext cx="8639175" cy="368300"/>
          </a:xfrm>
          <a:prstGeom prst="rect">
            <a:avLst/>
          </a:prstGeom>
        </p:spPr>
        <p:txBody>
          <a:bodyPr vert="horz" lIns="0" bIns="0"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SzTx/>
              <a:buFont typeface="Wingdings" charset="0"/>
              <a:buNone/>
              <a:tabLst/>
              <a:defRPr sz="1800" b="1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SzTx/>
              <a:buFont typeface="Wingdings" charset="0"/>
              <a:buNone/>
              <a:tabLst/>
              <a:defRPr/>
            </a:pPr>
            <a:r>
              <a:rPr lang="de-DE" dirty="0"/>
              <a:t>Subheadline (Arial 18 Pt, </a:t>
            </a:r>
            <a:r>
              <a:rPr lang="de-DE" dirty="0" err="1"/>
              <a:t>Bold</a:t>
            </a:r>
            <a:r>
              <a:rPr lang="de-DE" dirty="0"/>
              <a:t>)</a:t>
            </a:r>
          </a:p>
          <a:p>
            <a:pPr lvl="0"/>
            <a:endParaRPr lang="de-DE" dirty="0"/>
          </a:p>
        </p:txBody>
      </p:sp>
      <p:sp>
        <p:nvSpPr>
          <p:cNvPr id="26" name="Titel 6"/>
          <p:cNvSpPr>
            <a:spLocks noGrp="1"/>
          </p:cNvSpPr>
          <p:nvPr>
            <p:ph type="title" hasCustomPrompt="1"/>
          </p:nvPr>
        </p:nvSpPr>
        <p:spPr>
          <a:xfrm>
            <a:off x="243127" y="184150"/>
            <a:ext cx="8654572" cy="352425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 vert="horz" lIns="0" tIns="0" bIns="0" anchor="t" anchorCtr="0"/>
          <a:lstStyle>
            <a:lvl1pPr>
              <a:defRPr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de-DE" dirty="0">
                <a:solidFill>
                  <a:schemeClr val="tx2"/>
                </a:solidFill>
                <a:latin typeface="Arial"/>
                <a:cs typeface="Arial"/>
              </a:rPr>
              <a:t>Headline (Arial 24 Pt, </a:t>
            </a:r>
            <a:r>
              <a:rPr lang="de-DE" dirty="0" err="1">
                <a:solidFill>
                  <a:schemeClr val="tx2"/>
                </a:solidFill>
                <a:latin typeface="Arial"/>
                <a:cs typeface="Arial"/>
              </a:rPr>
              <a:t>Bold</a:t>
            </a:r>
            <a:r>
              <a:rPr lang="de-DE" dirty="0">
                <a:solidFill>
                  <a:schemeClr val="tx2"/>
                </a:solidFill>
                <a:latin typeface="Arial"/>
                <a:cs typeface="Arial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51353095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 userDrawn="1"/>
        </p:nvSpPr>
        <p:spPr bwMode="auto">
          <a:xfrm>
            <a:off x="0" y="1090612"/>
            <a:ext cx="9143999" cy="5040000"/>
          </a:xfrm>
          <a:prstGeom prst="rect">
            <a:avLst/>
          </a:prstGeom>
          <a:solidFill>
            <a:schemeClr val="accent5"/>
          </a:solidFill>
          <a:ln w="1270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ＭＳ Ｐゴシック" charset="0"/>
            </a:endParaRPr>
          </a:p>
        </p:txBody>
      </p:sp>
      <p:pic>
        <p:nvPicPr>
          <p:cNvPr id="15" name="Bild 14" descr="FH-SWF_Logo-RGB.ai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3471" y="6257104"/>
            <a:ext cx="1061911" cy="390090"/>
          </a:xfrm>
          <a:prstGeom prst="rect">
            <a:avLst/>
          </a:prstGeom>
        </p:spPr>
      </p:pic>
      <p:sp>
        <p:nvSpPr>
          <p:cNvPr id="22" name="Text Box 149"/>
          <p:cNvSpPr txBox="1">
            <a:spLocks noChangeArrowheads="1"/>
          </p:cNvSpPr>
          <p:nvPr userDrawn="1"/>
        </p:nvSpPr>
        <p:spPr bwMode="auto">
          <a:xfrm>
            <a:off x="241300" y="6471214"/>
            <a:ext cx="6820207" cy="121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0" tIns="0" rIns="0" bIns="0">
            <a:noAutofit/>
          </a:bodyPr>
          <a:lstStyle/>
          <a:p>
            <a:pPr algn="l">
              <a:spcBef>
                <a:spcPct val="50000"/>
              </a:spcBef>
            </a:pPr>
            <a:r>
              <a:rPr lang="de-DE" sz="800" dirty="0">
                <a:solidFill>
                  <a:schemeClr val="tx1"/>
                </a:solidFill>
              </a:rPr>
              <a:t>Folie </a:t>
            </a:r>
            <a:fld id="{44BA279E-E9BC-D743-974C-EFE8A41952FB}" type="slidenum">
              <a:rPr lang="de-DE" sz="800" smtClean="0">
                <a:solidFill>
                  <a:schemeClr val="tx1"/>
                </a:solidFill>
              </a:rPr>
              <a:pPr algn="l">
                <a:spcBef>
                  <a:spcPct val="50000"/>
                </a:spcBef>
              </a:pPr>
              <a:t>‹Nr.›</a:t>
            </a:fld>
            <a:endParaRPr lang="de-DE" sz="800" dirty="0">
              <a:solidFill>
                <a:schemeClr val="tx1"/>
              </a:solidFill>
            </a:endParaRPr>
          </a:p>
        </p:txBody>
      </p:sp>
      <p:sp>
        <p:nvSpPr>
          <p:cNvPr id="23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241300" y="6325317"/>
            <a:ext cx="6829732" cy="139290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0" tIns="0" rIns="0" bIns="0">
            <a:noAutofit/>
          </a:bodyPr>
          <a:lstStyle>
            <a:lvl1pPr>
              <a:defRPr lang="de-DE" sz="800" dirty="0">
                <a:solidFill>
                  <a:schemeClr val="tx1"/>
                </a:solidFill>
              </a:defRPr>
            </a:lvl1pPr>
          </a:lstStyle>
          <a:p>
            <a:pPr algn="l"/>
            <a:r>
              <a:rPr lang="de-DE" dirty="0"/>
              <a:t>Autor (4/2022)</a:t>
            </a:r>
          </a:p>
        </p:txBody>
      </p:sp>
      <p:sp>
        <p:nvSpPr>
          <p:cNvPr id="10" name="Inhaltsplatzhalter 2"/>
          <p:cNvSpPr>
            <a:spLocks noGrp="1"/>
          </p:cNvSpPr>
          <p:nvPr>
            <p:ph idx="12"/>
          </p:nvPr>
        </p:nvSpPr>
        <p:spPr>
          <a:xfrm>
            <a:off x="4788463" y="1263650"/>
            <a:ext cx="4101214" cy="4864100"/>
          </a:xfrm>
          <a:prstGeom prst="rect">
            <a:avLst/>
          </a:prstGeom>
        </p:spPr>
        <p:txBody>
          <a:bodyPr lIns="0" tIns="0" rIns="0" bIns="0"/>
          <a:lstStyle>
            <a:lvl1pPr marL="180975" indent="-180975">
              <a:buClr>
                <a:srgbClr val="005EAD"/>
              </a:buClr>
              <a:defRPr/>
            </a:lvl1pPr>
            <a:lvl2pPr marL="631825" indent="-180975">
              <a:defRPr/>
            </a:lvl2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4" name="Textplatzhalter 3" title="Test"/>
          <p:cNvSpPr>
            <a:spLocks noGrp="1"/>
          </p:cNvSpPr>
          <p:nvPr>
            <p:ph type="body" sz="quarter" idx="14" hasCustomPrompt="1"/>
          </p:nvPr>
        </p:nvSpPr>
        <p:spPr>
          <a:xfrm>
            <a:off x="249238" y="536575"/>
            <a:ext cx="8639175" cy="368300"/>
          </a:xfrm>
          <a:prstGeom prst="rect">
            <a:avLst/>
          </a:prstGeom>
        </p:spPr>
        <p:txBody>
          <a:bodyPr vert="horz" lIns="0" bIns="0"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SzTx/>
              <a:buFont typeface="Wingdings" charset="0"/>
              <a:buNone/>
              <a:tabLst/>
              <a:defRPr sz="1800" b="1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SzTx/>
              <a:buFont typeface="Wingdings" charset="0"/>
              <a:buNone/>
              <a:tabLst/>
              <a:defRPr/>
            </a:pPr>
            <a:r>
              <a:rPr lang="de-DE" dirty="0"/>
              <a:t>Subheadline (Arial 18 Pt, </a:t>
            </a:r>
            <a:r>
              <a:rPr lang="de-DE" dirty="0" err="1"/>
              <a:t>Bold</a:t>
            </a:r>
            <a:r>
              <a:rPr lang="de-DE" dirty="0"/>
              <a:t>)</a:t>
            </a:r>
          </a:p>
          <a:p>
            <a:pPr lvl="0"/>
            <a:endParaRPr lang="de-DE" dirty="0"/>
          </a:p>
        </p:txBody>
      </p:sp>
      <p:sp>
        <p:nvSpPr>
          <p:cNvPr id="16" name="Titel 6"/>
          <p:cNvSpPr>
            <a:spLocks noGrp="1"/>
          </p:cNvSpPr>
          <p:nvPr>
            <p:ph type="title" hasCustomPrompt="1"/>
          </p:nvPr>
        </p:nvSpPr>
        <p:spPr>
          <a:xfrm>
            <a:off x="243127" y="184150"/>
            <a:ext cx="8654572" cy="352425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 vert="horz" lIns="0" tIns="0" bIns="0" anchor="t" anchorCtr="0"/>
          <a:lstStyle>
            <a:lvl1pPr>
              <a:defRPr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de-DE" dirty="0">
                <a:solidFill>
                  <a:schemeClr val="tx2"/>
                </a:solidFill>
                <a:latin typeface="Arial"/>
                <a:cs typeface="Arial"/>
              </a:rPr>
              <a:t>Headline (Arial 24 Pt, </a:t>
            </a:r>
            <a:r>
              <a:rPr lang="de-DE" dirty="0" err="1">
                <a:solidFill>
                  <a:schemeClr val="tx2"/>
                </a:solidFill>
                <a:latin typeface="Arial"/>
                <a:cs typeface="Arial"/>
              </a:rPr>
              <a:t>Bold</a:t>
            </a:r>
            <a:r>
              <a:rPr lang="de-DE" dirty="0">
                <a:solidFill>
                  <a:schemeClr val="tx2"/>
                </a:solidFill>
                <a:latin typeface="Arial"/>
                <a:cs typeface="Arial"/>
              </a:rPr>
              <a:t>)</a:t>
            </a:r>
          </a:p>
        </p:txBody>
      </p:sp>
      <p:sp>
        <p:nvSpPr>
          <p:cNvPr id="17" name="Inhaltsplatzhalter 2"/>
          <p:cNvSpPr>
            <a:spLocks noGrp="1"/>
          </p:cNvSpPr>
          <p:nvPr>
            <p:ph idx="13"/>
          </p:nvPr>
        </p:nvSpPr>
        <p:spPr>
          <a:xfrm>
            <a:off x="249238" y="1263650"/>
            <a:ext cx="4079243" cy="4864100"/>
          </a:xfrm>
          <a:prstGeom prst="rect">
            <a:avLst/>
          </a:prstGeom>
        </p:spPr>
        <p:txBody>
          <a:bodyPr lIns="0" tIns="0" rIns="0" bIns="0"/>
          <a:lstStyle>
            <a:lvl1pPr marL="180975" indent="-180975">
              <a:buClr>
                <a:srgbClr val="005EAD"/>
              </a:buClr>
              <a:defRPr/>
            </a:lvl1pPr>
            <a:lvl2pPr marL="631825" indent="-180975">
              <a:defRPr/>
            </a:lvl2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60610216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t 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 userDrawn="1"/>
        </p:nvSpPr>
        <p:spPr bwMode="auto">
          <a:xfrm>
            <a:off x="0" y="1090612"/>
            <a:ext cx="9143999" cy="5040000"/>
          </a:xfrm>
          <a:prstGeom prst="rect">
            <a:avLst/>
          </a:prstGeom>
          <a:solidFill>
            <a:schemeClr val="accent5"/>
          </a:solidFill>
          <a:ln w="1270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ＭＳ Ｐゴシック" charset="0"/>
            </a:endParaRPr>
          </a:p>
        </p:txBody>
      </p:sp>
      <p:pic>
        <p:nvPicPr>
          <p:cNvPr id="15" name="Bild 14" descr="FH-SWF_Logo-RGB.ai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3471" y="6257104"/>
            <a:ext cx="1061911" cy="390090"/>
          </a:xfrm>
          <a:prstGeom prst="rect">
            <a:avLst/>
          </a:prstGeom>
        </p:spPr>
      </p:pic>
      <p:sp>
        <p:nvSpPr>
          <p:cNvPr id="22" name="Text Box 149"/>
          <p:cNvSpPr txBox="1">
            <a:spLocks noChangeArrowheads="1"/>
          </p:cNvSpPr>
          <p:nvPr userDrawn="1"/>
        </p:nvSpPr>
        <p:spPr bwMode="auto">
          <a:xfrm>
            <a:off x="241300" y="6471214"/>
            <a:ext cx="6820207" cy="121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0" tIns="0" rIns="0" bIns="0">
            <a:noAutofit/>
          </a:bodyPr>
          <a:lstStyle/>
          <a:p>
            <a:pPr algn="l">
              <a:spcBef>
                <a:spcPct val="50000"/>
              </a:spcBef>
            </a:pPr>
            <a:r>
              <a:rPr lang="de-DE" sz="800" dirty="0">
                <a:solidFill>
                  <a:schemeClr val="tx1"/>
                </a:solidFill>
              </a:rPr>
              <a:t>Folie </a:t>
            </a:r>
            <a:fld id="{44BA279E-E9BC-D743-974C-EFE8A41952FB}" type="slidenum">
              <a:rPr lang="de-DE" sz="800" smtClean="0">
                <a:solidFill>
                  <a:schemeClr val="tx1"/>
                </a:solidFill>
              </a:rPr>
              <a:pPr algn="l">
                <a:spcBef>
                  <a:spcPct val="50000"/>
                </a:spcBef>
              </a:pPr>
              <a:t>‹Nr.›</a:t>
            </a:fld>
            <a:endParaRPr lang="de-DE" sz="800" dirty="0">
              <a:solidFill>
                <a:schemeClr val="tx1"/>
              </a:solidFill>
            </a:endParaRPr>
          </a:p>
        </p:txBody>
      </p:sp>
      <p:sp>
        <p:nvSpPr>
          <p:cNvPr id="23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241300" y="6325317"/>
            <a:ext cx="6829732" cy="139290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0" tIns="0" rIns="0" bIns="0">
            <a:noAutofit/>
          </a:bodyPr>
          <a:lstStyle>
            <a:lvl1pPr>
              <a:defRPr lang="de-DE" sz="800" dirty="0">
                <a:solidFill>
                  <a:schemeClr val="tx1"/>
                </a:solidFill>
              </a:defRPr>
            </a:lvl1pPr>
          </a:lstStyle>
          <a:p>
            <a:pPr algn="l"/>
            <a:r>
              <a:rPr lang="de-DE" dirty="0"/>
              <a:t>Autor (4/2022)</a:t>
            </a:r>
          </a:p>
        </p:txBody>
      </p:sp>
      <p:sp>
        <p:nvSpPr>
          <p:cNvPr id="24" name="Inhaltsplatzhalter 2"/>
          <p:cNvSpPr>
            <a:spLocks noGrp="1"/>
          </p:cNvSpPr>
          <p:nvPr>
            <p:ph idx="13"/>
          </p:nvPr>
        </p:nvSpPr>
        <p:spPr>
          <a:xfrm>
            <a:off x="246224" y="1622716"/>
            <a:ext cx="8648377" cy="4505034"/>
          </a:xfrm>
          <a:prstGeom prst="rect">
            <a:avLst/>
          </a:prstGeom>
        </p:spPr>
        <p:txBody>
          <a:bodyPr lIns="0" tIns="0" rIns="0" bIns="0"/>
          <a:lstStyle>
            <a:lvl1pPr marL="180975" indent="-180975">
              <a:buClr>
                <a:srgbClr val="005EAD"/>
              </a:buClr>
              <a:defRPr/>
            </a:lvl1pPr>
            <a:lvl2pPr marL="631825" indent="-180975">
              <a:defRPr/>
            </a:lvl2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0" name="Textplatzhalter 3" title="Test"/>
          <p:cNvSpPr>
            <a:spLocks noGrp="1"/>
          </p:cNvSpPr>
          <p:nvPr>
            <p:ph type="body" sz="quarter" idx="12" hasCustomPrompt="1"/>
          </p:nvPr>
        </p:nvSpPr>
        <p:spPr>
          <a:xfrm>
            <a:off x="250825" y="1263650"/>
            <a:ext cx="8639175" cy="249391"/>
          </a:xfrm>
          <a:prstGeom prst="rect">
            <a:avLst/>
          </a:prstGeom>
        </p:spPr>
        <p:txBody>
          <a:bodyPr vert="horz" lIns="0" tIns="0" rIns="0" bIns="0"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SzTx/>
              <a:buFont typeface="Wingdings" charset="0"/>
              <a:buNone/>
              <a:tabLst/>
              <a:defRPr sz="1600" b="1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SzTx/>
              <a:buFont typeface="Wingdings" charset="0"/>
              <a:buNone/>
              <a:tabLst/>
              <a:defRPr/>
            </a:pPr>
            <a:r>
              <a:rPr lang="de-DE" dirty="0"/>
              <a:t>Abschnittsüberschrift (Arial 16 Pt, </a:t>
            </a:r>
            <a:r>
              <a:rPr lang="de-DE" dirty="0" err="1"/>
              <a:t>Bold</a:t>
            </a:r>
            <a:r>
              <a:rPr lang="de-DE" dirty="0"/>
              <a:t>)</a:t>
            </a:r>
          </a:p>
          <a:p>
            <a:pPr lvl="0"/>
            <a:endParaRPr lang="de-DE" dirty="0"/>
          </a:p>
        </p:txBody>
      </p:sp>
      <p:sp>
        <p:nvSpPr>
          <p:cNvPr id="13" name="Textplatzhalter 3" title="Test"/>
          <p:cNvSpPr>
            <a:spLocks noGrp="1"/>
          </p:cNvSpPr>
          <p:nvPr>
            <p:ph type="body" sz="quarter" idx="14" hasCustomPrompt="1"/>
          </p:nvPr>
        </p:nvSpPr>
        <p:spPr>
          <a:xfrm>
            <a:off x="249238" y="536575"/>
            <a:ext cx="8639175" cy="368300"/>
          </a:xfrm>
          <a:prstGeom prst="rect">
            <a:avLst/>
          </a:prstGeom>
        </p:spPr>
        <p:txBody>
          <a:bodyPr vert="horz" lIns="0" bIns="0"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SzTx/>
              <a:buFont typeface="Wingdings" charset="0"/>
              <a:buNone/>
              <a:tabLst/>
              <a:defRPr sz="1800" b="1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SzTx/>
              <a:buFont typeface="Wingdings" charset="0"/>
              <a:buNone/>
              <a:tabLst/>
              <a:defRPr/>
            </a:pPr>
            <a:r>
              <a:rPr lang="de-DE" dirty="0"/>
              <a:t>Subheadline (Arial 18 Pt, </a:t>
            </a:r>
            <a:r>
              <a:rPr lang="de-DE" dirty="0" err="1"/>
              <a:t>Bold</a:t>
            </a:r>
            <a:r>
              <a:rPr lang="de-DE" dirty="0"/>
              <a:t>)</a:t>
            </a:r>
          </a:p>
          <a:p>
            <a:pPr lvl="0"/>
            <a:endParaRPr lang="de-DE" dirty="0"/>
          </a:p>
        </p:txBody>
      </p:sp>
      <p:sp>
        <p:nvSpPr>
          <p:cNvPr id="14" name="Titel 6"/>
          <p:cNvSpPr>
            <a:spLocks noGrp="1"/>
          </p:cNvSpPr>
          <p:nvPr>
            <p:ph type="title" hasCustomPrompt="1"/>
          </p:nvPr>
        </p:nvSpPr>
        <p:spPr>
          <a:xfrm>
            <a:off x="243127" y="184150"/>
            <a:ext cx="8654572" cy="352425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 vert="horz" lIns="0" tIns="0" bIns="0" anchor="t" anchorCtr="0"/>
          <a:lstStyle>
            <a:lvl1pPr>
              <a:defRPr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de-DE" dirty="0">
                <a:solidFill>
                  <a:schemeClr val="tx2"/>
                </a:solidFill>
                <a:latin typeface="Arial"/>
                <a:cs typeface="Arial"/>
              </a:rPr>
              <a:t>Headline (Arial 24 Pt, </a:t>
            </a:r>
            <a:r>
              <a:rPr lang="de-DE" dirty="0" err="1">
                <a:solidFill>
                  <a:schemeClr val="tx2"/>
                </a:solidFill>
                <a:latin typeface="Arial"/>
                <a:cs typeface="Arial"/>
              </a:rPr>
              <a:t>Bold</a:t>
            </a:r>
            <a:r>
              <a:rPr lang="de-DE" dirty="0">
                <a:solidFill>
                  <a:schemeClr val="tx2"/>
                </a:solidFill>
                <a:latin typeface="Arial"/>
                <a:cs typeface="Arial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23137257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spaltig mit 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 userDrawn="1"/>
        </p:nvSpPr>
        <p:spPr bwMode="auto">
          <a:xfrm>
            <a:off x="0" y="1090612"/>
            <a:ext cx="9143999" cy="5040000"/>
          </a:xfrm>
          <a:prstGeom prst="rect">
            <a:avLst/>
          </a:prstGeom>
          <a:solidFill>
            <a:schemeClr val="accent5"/>
          </a:solidFill>
          <a:ln w="1270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ＭＳ Ｐゴシック" charset="0"/>
            </a:endParaRPr>
          </a:p>
        </p:txBody>
      </p:sp>
      <p:pic>
        <p:nvPicPr>
          <p:cNvPr id="15" name="Bild 14" descr="FH-SWF_Logo-RGB.ai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3471" y="6257104"/>
            <a:ext cx="1061911" cy="390090"/>
          </a:xfrm>
          <a:prstGeom prst="rect">
            <a:avLst/>
          </a:prstGeom>
        </p:spPr>
      </p:pic>
      <p:sp>
        <p:nvSpPr>
          <p:cNvPr id="22" name="Text Box 149"/>
          <p:cNvSpPr txBox="1">
            <a:spLocks noChangeArrowheads="1"/>
          </p:cNvSpPr>
          <p:nvPr userDrawn="1"/>
        </p:nvSpPr>
        <p:spPr bwMode="auto">
          <a:xfrm>
            <a:off x="241300" y="6471214"/>
            <a:ext cx="6820207" cy="121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0" tIns="0" rIns="0" bIns="0">
            <a:noAutofit/>
          </a:bodyPr>
          <a:lstStyle/>
          <a:p>
            <a:pPr algn="l">
              <a:spcBef>
                <a:spcPct val="50000"/>
              </a:spcBef>
            </a:pPr>
            <a:r>
              <a:rPr lang="de-DE" sz="800" dirty="0">
                <a:solidFill>
                  <a:schemeClr val="tx1"/>
                </a:solidFill>
              </a:rPr>
              <a:t>Folie </a:t>
            </a:r>
            <a:fld id="{44BA279E-E9BC-D743-974C-EFE8A41952FB}" type="slidenum">
              <a:rPr lang="de-DE" sz="800" smtClean="0">
                <a:solidFill>
                  <a:schemeClr val="tx1"/>
                </a:solidFill>
              </a:rPr>
              <a:pPr algn="l">
                <a:spcBef>
                  <a:spcPct val="50000"/>
                </a:spcBef>
              </a:pPr>
              <a:t>‹Nr.›</a:t>
            </a:fld>
            <a:endParaRPr lang="de-DE" sz="800" dirty="0">
              <a:solidFill>
                <a:schemeClr val="tx1"/>
              </a:solidFill>
            </a:endParaRPr>
          </a:p>
        </p:txBody>
      </p:sp>
      <p:sp>
        <p:nvSpPr>
          <p:cNvPr id="23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241300" y="6325317"/>
            <a:ext cx="6829732" cy="139290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0" tIns="0" rIns="0" bIns="0">
            <a:noAutofit/>
          </a:bodyPr>
          <a:lstStyle>
            <a:lvl1pPr>
              <a:defRPr lang="de-DE" sz="800" dirty="0">
                <a:solidFill>
                  <a:schemeClr val="tx1"/>
                </a:solidFill>
              </a:defRPr>
            </a:lvl1pPr>
          </a:lstStyle>
          <a:p>
            <a:pPr algn="l"/>
            <a:r>
              <a:rPr lang="de-DE" dirty="0"/>
              <a:t>Autor (4/2022)</a:t>
            </a:r>
          </a:p>
        </p:txBody>
      </p:sp>
      <p:sp>
        <p:nvSpPr>
          <p:cNvPr id="24" name="Inhaltsplatzhalter 2"/>
          <p:cNvSpPr>
            <a:spLocks noGrp="1"/>
          </p:cNvSpPr>
          <p:nvPr>
            <p:ph idx="13"/>
          </p:nvPr>
        </p:nvSpPr>
        <p:spPr>
          <a:xfrm>
            <a:off x="246225" y="1622716"/>
            <a:ext cx="4088906" cy="4505034"/>
          </a:xfrm>
          <a:prstGeom prst="rect">
            <a:avLst/>
          </a:prstGeom>
        </p:spPr>
        <p:txBody>
          <a:bodyPr lIns="0" tIns="0" rIns="0" bIns="0"/>
          <a:lstStyle>
            <a:lvl1pPr marL="180975" indent="-180975">
              <a:buClr>
                <a:srgbClr val="005EAD"/>
              </a:buClr>
              <a:defRPr/>
            </a:lvl1pPr>
            <a:lvl2pPr marL="631825" indent="-180975">
              <a:defRPr/>
            </a:lvl2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0" name="Textplatzhalter 3" title="Test"/>
          <p:cNvSpPr>
            <a:spLocks noGrp="1"/>
          </p:cNvSpPr>
          <p:nvPr>
            <p:ph type="body" sz="quarter" idx="12" hasCustomPrompt="1"/>
          </p:nvPr>
        </p:nvSpPr>
        <p:spPr>
          <a:xfrm>
            <a:off x="250825" y="1263650"/>
            <a:ext cx="8639175" cy="249391"/>
          </a:xfrm>
          <a:prstGeom prst="rect">
            <a:avLst/>
          </a:prstGeom>
        </p:spPr>
        <p:txBody>
          <a:bodyPr vert="horz" lIns="0" tIns="0" rIns="0" bIns="0"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SzTx/>
              <a:buFont typeface="Wingdings" charset="0"/>
              <a:buNone/>
              <a:tabLst/>
              <a:defRPr sz="1600" b="1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SzTx/>
              <a:buFont typeface="Wingdings" charset="0"/>
              <a:buNone/>
              <a:tabLst/>
              <a:defRPr/>
            </a:pPr>
            <a:r>
              <a:rPr lang="de-DE" dirty="0"/>
              <a:t>Abschnittsüberschrift (Arial 16 Pt, </a:t>
            </a:r>
            <a:r>
              <a:rPr lang="de-DE" dirty="0" err="1"/>
              <a:t>Bold</a:t>
            </a:r>
            <a:r>
              <a:rPr lang="de-DE" dirty="0"/>
              <a:t>)</a:t>
            </a:r>
          </a:p>
          <a:p>
            <a:pPr lvl="0"/>
            <a:endParaRPr lang="de-DE" dirty="0"/>
          </a:p>
        </p:txBody>
      </p:sp>
      <p:sp>
        <p:nvSpPr>
          <p:cNvPr id="13" name="Textplatzhalter 3" title="Test"/>
          <p:cNvSpPr>
            <a:spLocks noGrp="1"/>
          </p:cNvSpPr>
          <p:nvPr>
            <p:ph type="body" sz="quarter" idx="14" hasCustomPrompt="1"/>
          </p:nvPr>
        </p:nvSpPr>
        <p:spPr>
          <a:xfrm>
            <a:off x="249238" y="536575"/>
            <a:ext cx="8639175" cy="368300"/>
          </a:xfrm>
          <a:prstGeom prst="rect">
            <a:avLst/>
          </a:prstGeom>
        </p:spPr>
        <p:txBody>
          <a:bodyPr vert="horz" lIns="0" bIns="0"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SzTx/>
              <a:buFont typeface="Wingdings" charset="0"/>
              <a:buNone/>
              <a:tabLst/>
              <a:defRPr sz="1800" b="1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SzTx/>
              <a:buFont typeface="Wingdings" charset="0"/>
              <a:buNone/>
              <a:tabLst/>
              <a:defRPr/>
            </a:pPr>
            <a:r>
              <a:rPr lang="de-DE" dirty="0"/>
              <a:t>Subheadline (Arial 18 Pt, </a:t>
            </a:r>
            <a:r>
              <a:rPr lang="de-DE" dirty="0" err="1"/>
              <a:t>Bold</a:t>
            </a:r>
            <a:r>
              <a:rPr lang="de-DE" dirty="0"/>
              <a:t>)</a:t>
            </a:r>
          </a:p>
          <a:p>
            <a:pPr lvl="0"/>
            <a:endParaRPr lang="de-DE" dirty="0"/>
          </a:p>
        </p:txBody>
      </p:sp>
      <p:sp>
        <p:nvSpPr>
          <p:cNvPr id="14" name="Titel 6"/>
          <p:cNvSpPr>
            <a:spLocks noGrp="1"/>
          </p:cNvSpPr>
          <p:nvPr>
            <p:ph type="title" hasCustomPrompt="1"/>
          </p:nvPr>
        </p:nvSpPr>
        <p:spPr>
          <a:xfrm>
            <a:off x="243127" y="184150"/>
            <a:ext cx="8654572" cy="352425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 vert="horz" lIns="0" tIns="0" bIns="0" anchor="t" anchorCtr="0"/>
          <a:lstStyle>
            <a:lvl1pPr>
              <a:defRPr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de-DE" dirty="0">
                <a:solidFill>
                  <a:schemeClr val="tx2"/>
                </a:solidFill>
                <a:latin typeface="Arial"/>
                <a:cs typeface="Arial"/>
              </a:rPr>
              <a:t>Headline (Arial 24 Pt, </a:t>
            </a:r>
            <a:r>
              <a:rPr lang="de-DE" dirty="0" err="1">
                <a:solidFill>
                  <a:schemeClr val="tx2"/>
                </a:solidFill>
                <a:latin typeface="Arial"/>
                <a:cs typeface="Arial"/>
              </a:rPr>
              <a:t>Bold</a:t>
            </a:r>
            <a:r>
              <a:rPr lang="de-DE" dirty="0">
                <a:solidFill>
                  <a:schemeClr val="tx2"/>
                </a:solidFill>
                <a:latin typeface="Arial"/>
                <a:cs typeface="Arial"/>
              </a:rPr>
              <a:t>)</a:t>
            </a:r>
          </a:p>
        </p:txBody>
      </p:sp>
      <p:sp>
        <p:nvSpPr>
          <p:cNvPr id="16" name="Inhaltsplatzhalter 2"/>
          <p:cNvSpPr>
            <a:spLocks noGrp="1"/>
          </p:cNvSpPr>
          <p:nvPr>
            <p:ph idx="15"/>
          </p:nvPr>
        </p:nvSpPr>
        <p:spPr>
          <a:xfrm>
            <a:off x="4788463" y="1622717"/>
            <a:ext cx="4101214" cy="4505033"/>
          </a:xfrm>
          <a:prstGeom prst="rect">
            <a:avLst/>
          </a:prstGeom>
        </p:spPr>
        <p:txBody>
          <a:bodyPr lIns="0" tIns="0" rIns="0" bIns="0"/>
          <a:lstStyle>
            <a:lvl1pPr marL="180975" indent="-180975">
              <a:buClr>
                <a:srgbClr val="005EAD"/>
              </a:buClr>
              <a:defRPr/>
            </a:lvl1pPr>
            <a:lvl2pPr marL="631825" indent="-180975">
              <a:defRPr/>
            </a:lvl2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89103689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hne Hintergr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ild 14" descr="FH-SWF_Logo-RGB.ai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3471" y="6257104"/>
            <a:ext cx="1061911" cy="390090"/>
          </a:xfrm>
          <a:prstGeom prst="rect">
            <a:avLst/>
          </a:prstGeom>
        </p:spPr>
      </p:pic>
      <p:sp>
        <p:nvSpPr>
          <p:cNvPr id="22" name="Text Box 149"/>
          <p:cNvSpPr txBox="1">
            <a:spLocks noChangeArrowheads="1"/>
          </p:cNvSpPr>
          <p:nvPr userDrawn="1"/>
        </p:nvSpPr>
        <p:spPr bwMode="auto">
          <a:xfrm>
            <a:off x="241300" y="6471214"/>
            <a:ext cx="6820207" cy="121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0" tIns="0" rIns="0" bIns="0">
            <a:noAutofit/>
          </a:bodyPr>
          <a:lstStyle/>
          <a:p>
            <a:pPr algn="l">
              <a:spcBef>
                <a:spcPct val="50000"/>
              </a:spcBef>
            </a:pPr>
            <a:r>
              <a:rPr lang="de-DE" sz="800" dirty="0">
                <a:solidFill>
                  <a:schemeClr val="tx1"/>
                </a:solidFill>
              </a:rPr>
              <a:t>Folie </a:t>
            </a:r>
            <a:fld id="{44BA279E-E9BC-D743-974C-EFE8A41952FB}" type="slidenum">
              <a:rPr lang="de-DE" sz="800" smtClean="0">
                <a:solidFill>
                  <a:schemeClr val="tx1"/>
                </a:solidFill>
              </a:rPr>
              <a:pPr algn="l">
                <a:spcBef>
                  <a:spcPct val="50000"/>
                </a:spcBef>
              </a:pPr>
              <a:t>‹Nr.›</a:t>
            </a:fld>
            <a:endParaRPr lang="de-DE" sz="800" dirty="0">
              <a:solidFill>
                <a:schemeClr val="tx1"/>
              </a:solidFill>
            </a:endParaRPr>
          </a:p>
        </p:txBody>
      </p:sp>
      <p:sp>
        <p:nvSpPr>
          <p:cNvPr id="23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241300" y="6325317"/>
            <a:ext cx="6829732" cy="139290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0" tIns="0" rIns="0" bIns="0">
            <a:noAutofit/>
          </a:bodyPr>
          <a:lstStyle>
            <a:lvl1pPr>
              <a:defRPr lang="de-DE" sz="800" dirty="0">
                <a:solidFill>
                  <a:schemeClr val="tx1"/>
                </a:solidFill>
              </a:defRPr>
            </a:lvl1pPr>
          </a:lstStyle>
          <a:p>
            <a:pPr algn="l"/>
            <a:r>
              <a:rPr lang="de-DE" dirty="0"/>
              <a:t>Autor (4/2022)</a:t>
            </a:r>
          </a:p>
        </p:txBody>
      </p:sp>
      <p:sp>
        <p:nvSpPr>
          <p:cNvPr id="25" name="Textplatzhalter 3" title="Test"/>
          <p:cNvSpPr>
            <a:spLocks noGrp="1"/>
          </p:cNvSpPr>
          <p:nvPr>
            <p:ph type="body" sz="quarter" idx="14" hasCustomPrompt="1"/>
          </p:nvPr>
        </p:nvSpPr>
        <p:spPr>
          <a:xfrm>
            <a:off x="249238" y="536575"/>
            <a:ext cx="8639175" cy="368300"/>
          </a:xfrm>
          <a:prstGeom prst="rect">
            <a:avLst/>
          </a:prstGeom>
        </p:spPr>
        <p:txBody>
          <a:bodyPr vert="horz" lIns="0" bIns="0"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SzTx/>
              <a:buFont typeface="Wingdings" charset="0"/>
              <a:buNone/>
              <a:tabLst/>
              <a:defRPr sz="1800" b="1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SzTx/>
              <a:buFont typeface="Wingdings" charset="0"/>
              <a:buNone/>
              <a:tabLst/>
              <a:defRPr/>
            </a:pPr>
            <a:r>
              <a:rPr lang="de-DE" dirty="0"/>
              <a:t>Subheadline (Arial 18 Pt, </a:t>
            </a:r>
            <a:r>
              <a:rPr lang="de-DE" dirty="0" err="1"/>
              <a:t>Bold</a:t>
            </a:r>
            <a:r>
              <a:rPr lang="de-DE" dirty="0"/>
              <a:t>)</a:t>
            </a:r>
          </a:p>
          <a:p>
            <a:pPr lvl="0"/>
            <a:endParaRPr lang="de-DE" dirty="0"/>
          </a:p>
        </p:txBody>
      </p:sp>
      <p:sp>
        <p:nvSpPr>
          <p:cNvPr id="26" name="Titel 6"/>
          <p:cNvSpPr>
            <a:spLocks noGrp="1"/>
          </p:cNvSpPr>
          <p:nvPr>
            <p:ph type="title" hasCustomPrompt="1"/>
          </p:nvPr>
        </p:nvSpPr>
        <p:spPr>
          <a:xfrm>
            <a:off x="243127" y="184150"/>
            <a:ext cx="8654572" cy="352425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 vert="horz" lIns="0" tIns="0" bIns="0" anchor="t" anchorCtr="0"/>
          <a:lstStyle>
            <a:lvl1pPr>
              <a:defRPr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de-DE" dirty="0">
                <a:solidFill>
                  <a:schemeClr val="tx2"/>
                </a:solidFill>
                <a:latin typeface="Arial"/>
                <a:cs typeface="Arial"/>
              </a:rPr>
              <a:t>Headline (Arial 24 Pt, </a:t>
            </a:r>
            <a:r>
              <a:rPr lang="de-DE" dirty="0" err="1">
                <a:solidFill>
                  <a:schemeClr val="tx2"/>
                </a:solidFill>
                <a:latin typeface="Arial"/>
                <a:cs typeface="Arial"/>
              </a:rPr>
              <a:t>Bold</a:t>
            </a:r>
            <a:r>
              <a:rPr lang="de-DE" dirty="0">
                <a:solidFill>
                  <a:schemeClr val="tx2"/>
                </a:solidFill>
                <a:latin typeface="Arial"/>
                <a:cs typeface="Arial"/>
              </a:rPr>
              <a:t>)</a:t>
            </a:r>
          </a:p>
        </p:txBody>
      </p:sp>
      <p:cxnSp>
        <p:nvCxnSpPr>
          <p:cNvPr id="10" name="Gerade Verbindung 9"/>
          <p:cNvCxnSpPr/>
          <p:nvPr userDrawn="1"/>
        </p:nvCxnSpPr>
        <p:spPr bwMode="auto">
          <a:xfrm>
            <a:off x="-4762" y="921657"/>
            <a:ext cx="4575175" cy="0"/>
          </a:xfrm>
          <a:prstGeom prst="line">
            <a:avLst/>
          </a:prstGeom>
          <a:noFill/>
          <a:ln w="38100" cap="rnd" cmpd="sng" algn="ctr">
            <a:solidFill>
              <a:srgbClr val="BE006E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2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" name="Inhaltsplatzhalter 2"/>
          <p:cNvSpPr>
            <a:spLocks noGrp="1"/>
          </p:cNvSpPr>
          <p:nvPr>
            <p:ph idx="1"/>
          </p:nvPr>
        </p:nvSpPr>
        <p:spPr>
          <a:xfrm>
            <a:off x="246063" y="1263650"/>
            <a:ext cx="8648699" cy="48641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>
                <a:srgbClr val="005EAD"/>
              </a:buClr>
              <a:buNone/>
              <a:defRPr/>
            </a:lvl1pPr>
            <a:lvl2pPr marL="631825" indent="-180975">
              <a:defRPr/>
            </a:lvl2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520509338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>
    <p:fade/>
  </p:transition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5EAD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</a:defRPr>
      </a:lvl9pPr>
    </p:titleStyle>
    <p:bodyStyle>
      <a:lvl1pPr marL="188913" indent="-188913" algn="l" rtl="0" eaLnBrk="1" fontAlgn="base" hangingPunct="1">
        <a:spcBef>
          <a:spcPct val="0"/>
        </a:spcBef>
        <a:spcAft>
          <a:spcPct val="30000"/>
        </a:spcAft>
        <a:buClr>
          <a:srgbClr val="005EAD"/>
        </a:buClr>
        <a:buFont typeface="Wingdings" charset="0"/>
        <a:buChar char="§"/>
        <a:defRPr sz="1600">
          <a:solidFill>
            <a:schemeClr val="tx1"/>
          </a:solidFill>
          <a:latin typeface="Arial"/>
          <a:ea typeface="+mn-ea"/>
          <a:cs typeface="Arial"/>
        </a:defRPr>
      </a:lvl1pPr>
      <a:lvl2pPr marL="665163" indent="-285750" algn="l" rtl="0" eaLnBrk="1" fontAlgn="base" hangingPunct="1">
        <a:spcBef>
          <a:spcPct val="0"/>
        </a:spcBef>
        <a:spcAft>
          <a:spcPct val="30000"/>
        </a:spcAft>
        <a:buClr>
          <a:srgbClr val="005EAD"/>
        </a:buClr>
        <a:buFont typeface="Wingdings" charset="0"/>
        <a:buChar char="§"/>
        <a:defRPr sz="1600">
          <a:solidFill>
            <a:schemeClr val="tx1"/>
          </a:solidFill>
          <a:latin typeface="Arial"/>
          <a:ea typeface="+mn-ea"/>
          <a:cs typeface="Arial"/>
        </a:defRPr>
      </a:lvl2pPr>
      <a:lvl3pPr marL="1084263" indent="-228600" algn="l" rtl="0" eaLnBrk="1" fontAlgn="base" hangingPunct="1">
        <a:spcBef>
          <a:spcPct val="0"/>
        </a:spcBef>
        <a:spcAft>
          <a:spcPct val="30000"/>
        </a:spcAft>
        <a:buClr>
          <a:srgbClr val="005EAD"/>
        </a:buClr>
        <a:buFont typeface="Wingdings" charset="0"/>
        <a:buChar char="§"/>
        <a:defRPr sz="1600">
          <a:solidFill>
            <a:schemeClr val="tx1"/>
          </a:solidFill>
          <a:latin typeface="Arial"/>
          <a:ea typeface="+mn-ea"/>
          <a:cs typeface="Arial"/>
        </a:defRPr>
      </a:lvl3pPr>
      <a:lvl4pPr marL="1503363" indent="-228600" algn="l" rtl="0" eaLnBrk="1" fontAlgn="base" hangingPunct="1">
        <a:spcBef>
          <a:spcPct val="0"/>
        </a:spcBef>
        <a:spcAft>
          <a:spcPct val="30000"/>
        </a:spcAft>
        <a:buClr>
          <a:srgbClr val="005EAD"/>
        </a:buClr>
        <a:buFont typeface="Wingdings" charset="0"/>
        <a:buChar char="§"/>
        <a:tabLst/>
        <a:defRPr sz="1600">
          <a:solidFill>
            <a:schemeClr val="tx1"/>
          </a:solidFill>
          <a:latin typeface="Arial"/>
          <a:ea typeface="+mn-ea"/>
          <a:cs typeface="Arial"/>
        </a:defRPr>
      </a:lvl4pPr>
      <a:lvl5pPr marL="1922463" indent="-228600" algn="l" rtl="0" eaLnBrk="1" fontAlgn="base" hangingPunct="1">
        <a:spcBef>
          <a:spcPct val="0"/>
        </a:spcBef>
        <a:spcAft>
          <a:spcPct val="30000"/>
        </a:spcAft>
        <a:buClr>
          <a:srgbClr val="005EAD"/>
        </a:buClr>
        <a:buFont typeface="Wingdings" charset="0"/>
        <a:buChar char="§"/>
        <a:defRPr sz="1600">
          <a:solidFill>
            <a:schemeClr val="tx1"/>
          </a:solidFill>
          <a:latin typeface="Arial"/>
          <a:ea typeface="+mn-ea"/>
          <a:cs typeface="Arial"/>
        </a:defRPr>
      </a:lvl5pPr>
      <a:lvl6pPr marL="2379663" indent="-228600" algn="l" rtl="0" eaLnBrk="1" fontAlgn="base" hangingPunct="1">
        <a:spcBef>
          <a:spcPct val="0"/>
        </a:spcBef>
        <a:spcAft>
          <a:spcPct val="30000"/>
        </a:spcAft>
        <a:buClr>
          <a:srgbClr val="00377D"/>
        </a:buClr>
        <a:buFont typeface="Wingdings" charset="0"/>
        <a:buChar char="§"/>
        <a:defRPr sz="1600">
          <a:solidFill>
            <a:schemeClr val="tx1"/>
          </a:solidFill>
          <a:latin typeface="+mn-lt"/>
          <a:ea typeface="+mn-ea"/>
        </a:defRPr>
      </a:lvl6pPr>
      <a:lvl7pPr marL="2836863" indent="-228600" algn="l" rtl="0" eaLnBrk="1" fontAlgn="base" hangingPunct="1">
        <a:spcBef>
          <a:spcPct val="0"/>
        </a:spcBef>
        <a:spcAft>
          <a:spcPct val="30000"/>
        </a:spcAft>
        <a:buClr>
          <a:srgbClr val="00377D"/>
        </a:buClr>
        <a:buFont typeface="Wingdings" charset="0"/>
        <a:buChar char="§"/>
        <a:defRPr sz="1600">
          <a:solidFill>
            <a:schemeClr val="tx1"/>
          </a:solidFill>
          <a:latin typeface="+mn-lt"/>
          <a:ea typeface="+mn-ea"/>
        </a:defRPr>
      </a:lvl7pPr>
      <a:lvl8pPr marL="3294063" indent="-228600" algn="l" rtl="0" eaLnBrk="1" fontAlgn="base" hangingPunct="1">
        <a:spcBef>
          <a:spcPct val="0"/>
        </a:spcBef>
        <a:spcAft>
          <a:spcPct val="30000"/>
        </a:spcAft>
        <a:buClr>
          <a:srgbClr val="00377D"/>
        </a:buClr>
        <a:buFont typeface="Wingdings" charset="0"/>
        <a:buChar char="§"/>
        <a:defRPr sz="1600">
          <a:solidFill>
            <a:schemeClr val="tx1"/>
          </a:solidFill>
          <a:latin typeface="+mn-lt"/>
          <a:ea typeface="+mn-ea"/>
        </a:defRPr>
      </a:lvl8pPr>
      <a:lvl9pPr marL="3751263" indent="-228600" algn="l" rtl="0" eaLnBrk="1" fontAlgn="base" hangingPunct="1">
        <a:spcBef>
          <a:spcPct val="0"/>
        </a:spcBef>
        <a:spcAft>
          <a:spcPct val="30000"/>
        </a:spcAft>
        <a:buClr>
          <a:srgbClr val="00377D"/>
        </a:buClr>
        <a:buFont typeface="Wingdings" charset="0"/>
        <a:buChar char="§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9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9" name="Textplatzhalter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Datenspeicherung</a:t>
            </a:r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Transparenzregister</a:t>
            </a:r>
          </a:p>
        </p:txBody>
      </p:sp>
      <p:pic>
        <p:nvPicPr>
          <p:cNvPr id="5" name="Bild 4" descr="shutterstock_730562770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16" b="8032"/>
          <a:stretch/>
        </p:blipFill>
        <p:spPr>
          <a:xfrm>
            <a:off x="0" y="1090613"/>
            <a:ext cx="9144000" cy="4678362"/>
          </a:xfrm>
          <a:prstGeom prst="rect">
            <a:avLst/>
          </a:prstGeom>
        </p:spPr>
      </p:pic>
      <p:cxnSp>
        <p:nvCxnSpPr>
          <p:cNvPr id="6" name="Gerade Verbindung 5"/>
          <p:cNvCxnSpPr/>
          <p:nvPr/>
        </p:nvCxnSpPr>
        <p:spPr bwMode="auto">
          <a:xfrm>
            <a:off x="0" y="5749200"/>
            <a:ext cx="4575175" cy="0"/>
          </a:xfrm>
          <a:prstGeom prst="line">
            <a:avLst/>
          </a:prstGeom>
          <a:noFill/>
          <a:ln w="38100" cap="rnd" cmpd="sng" algn="ctr">
            <a:solidFill>
              <a:srgbClr val="B00463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2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47012409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nl-NL" dirty="0"/>
              <a:t>Sebastian Zeleny (6/2023)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/>
              <a:t>Zusammenfassung</a:t>
            </a:r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Transparenzregister</a:t>
            </a:r>
          </a:p>
        </p:txBody>
      </p: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630B8F2D-C31B-2F7C-87DE-7F38DC951070}"/>
              </a:ext>
            </a:extLst>
          </p:cNvPr>
          <p:cNvSpPr txBox="1">
            <a:spLocks/>
          </p:cNvSpPr>
          <p:nvPr/>
        </p:nvSpPr>
        <p:spPr>
          <a:xfrm>
            <a:off x="450728" y="1412439"/>
            <a:ext cx="8064500" cy="4405313"/>
          </a:xfrm>
          <a:prstGeom prst="rect">
            <a:avLst/>
          </a:prstGeom>
        </p:spPr>
        <p:txBody>
          <a:bodyPr/>
          <a:lstStyle>
            <a:lvl1pPr marL="188913" indent="-188913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665163" indent="-28575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0842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5033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Font typeface="Wingdings" charset="0"/>
              <a:buChar char="§"/>
              <a:tabLst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19224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3796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377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8368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377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2940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377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7512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377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de-DE" b="1" kern="0" dirty="0"/>
              <a:t>Ausblick</a:t>
            </a:r>
          </a:p>
          <a:p>
            <a:pPr lvl="1"/>
            <a:r>
              <a:rPr lang="de-DE" kern="0" dirty="0"/>
              <a:t>Docker Container (Austausch von </a:t>
            </a:r>
            <a:r>
              <a:rPr lang="de-DE" kern="0" dirty="0" err="1"/>
              <a:t>Volumes</a:t>
            </a:r>
            <a:r>
              <a:rPr lang="de-DE" kern="0" dirty="0"/>
              <a:t>) oder privater Hostserver</a:t>
            </a:r>
            <a:endParaRPr lang="de-DE" b="1" kern="0" dirty="0"/>
          </a:p>
          <a:p>
            <a:pPr lvl="1"/>
            <a:r>
              <a:rPr lang="de-DE" kern="0" dirty="0"/>
              <a:t>Festlegen von Randbedingungen für Stammdaten: </a:t>
            </a:r>
          </a:p>
          <a:p>
            <a:pPr lvl="2"/>
            <a:r>
              <a:rPr lang="de-DE" kern="0" dirty="0"/>
              <a:t>Welches sind die größten 100 Unternehmen Deutschlands?</a:t>
            </a:r>
          </a:p>
          <a:p>
            <a:pPr lvl="2"/>
            <a:r>
              <a:rPr lang="de-DE" kern="0" dirty="0"/>
              <a:t>Befüllen der </a:t>
            </a:r>
            <a:r>
              <a:rPr lang="de-DE" kern="0" dirty="0" err="1"/>
              <a:t>Staging</a:t>
            </a:r>
            <a:r>
              <a:rPr lang="de-DE" kern="0" dirty="0"/>
              <a:t> DB anhand der festgelegten Stammdaten</a:t>
            </a:r>
          </a:p>
          <a:p>
            <a:pPr lvl="2">
              <a:buFontTx/>
              <a:buChar char="-"/>
            </a:pPr>
            <a:endParaRPr lang="de-DE" kern="0" dirty="0"/>
          </a:p>
          <a:p>
            <a:pPr lvl="2"/>
            <a:endParaRPr lang="de-DE" kern="0" dirty="0"/>
          </a:p>
          <a:p>
            <a:pPr lvl="1"/>
            <a:endParaRPr lang="de-DE" kern="0" dirty="0"/>
          </a:p>
          <a:p>
            <a:pPr lvl="2"/>
            <a:endParaRPr lang="de-DE" kern="0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B7A3B05B-150C-B013-F549-C3A3FCD24B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517" y="3615095"/>
            <a:ext cx="7514616" cy="1362298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3C47917C-CAAC-46A3-26FE-A685388F3C5A}"/>
              </a:ext>
            </a:extLst>
          </p:cNvPr>
          <p:cNvSpPr txBox="1"/>
          <p:nvPr/>
        </p:nvSpPr>
        <p:spPr>
          <a:xfrm>
            <a:off x="6124638" y="5015731"/>
            <a:ext cx="24013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solidFill>
                  <a:schemeClr val="tx1"/>
                </a:solidFill>
              </a:rPr>
              <a:t>https://www.statista.com/companies/about</a:t>
            </a:r>
          </a:p>
        </p:txBody>
      </p:sp>
    </p:spTree>
    <p:extLst>
      <p:ext uri="{BB962C8B-B14F-4D97-AF65-F5344CB8AC3E}">
        <p14:creationId xmlns:p14="http://schemas.microsoft.com/office/powerpoint/2010/main" val="4236755278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nl-NL" dirty="0"/>
              <a:t>Sebastian Zeleny (6/2023)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Transparenzregister</a:t>
            </a:r>
          </a:p>
        </p:txBody>
      </p: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630B8F2D-C31B-2F7C-87DE-7F38DC951070}"/>
              </a:ext>
            </a:extLst>
          </p:cNvPr>
          <p:cNvSpPr txBox="1">
            <a:spLocks/>
          </p:cNvSpPr>
          <p:nvPr/>
        </p:nvSpPr>
        <p:spPr>
          <a:xfrm>
            <a:off x="450728" y="1551704"/>
            <a:ext cx="8064500" cy="4405313"/>
          </a:xfrm>
          <a:prstGeom prst="rect">
            <a:avLst/>
          </a:prstGeom>
        </p:spPr>
        <p:txBody>
          <a:bodyPr/>
          <a:lstStyle>
            <a:lvl1pPr marL="188913" indent="-188913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665163" indent="-28575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0842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5033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Font typeface="Wingdings" charset="0"/>
              <a:buChar char="§"/>
              <a:tabLst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19224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3796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377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8368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377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2940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377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7512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377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855663" lvl="2" indent="0">
              <a:buNone/>
            </a:pPr>
            <a:endParaRPr lang="de-DE" kern="0" dirty="0"/>
          </a:p>
          <a:p>
            <a:pPr lvl="2"/>
            <a:endParaRPr lang="de-DE" kern="0" dirty="0"/>
          </a:p>
          <a:p>
            <a:pPr lvl="1"/>
            <a:endParaRPr lang="de-DE" kern="0" dirty="0"/>
          </a:p>
          <a:p>
            <a:pPr lvl="2"/>
            <a:endParaRPr lang="de-DE" kern="0" dirty="0"/>
          </a:p>
        </p:txBody>
      </p:sp>
      <p:pic>
        <p:nvPicPr>
          <p:cNvPr id="8" name="Grafik 7" descr="Ein Bild, das Handschrift, Zeichnung, Graffiti, Tafel enthält.&#10;&#10;Automatisch generierte Beschreibung">
            <a:extLst>
              <a:ext uri="{FF2B5EF4-FFF2-40B4-BE49-F238E27FC236}">
                <a16:creationId xmlns:a16="http://schemas.microsoft.com/office/drawing/2014/main" id="{0F061A58-3CD8-89AE-1805-B86562A3FD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0454" y="1518485"/>
            <a:ext cx="5202818" cy="3456622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6489C5FF-F14B-B49B-D695-E1F4EEB9E917}"/>
              </a:ext>
            </a:extLst>
          </p:cNvPr>
          <p:cNvSpPr txBox="1"/>
          <p:nvPr/>
        </p:nvSpPr>
        <p:spPr>
          <a:xfrm>
            <a:off x="450728" y="1551704"/>
            <a:ext cx="25805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de-DE" sz="2000" b="1" dirty="0">
                <a:solidFill>
                  <a:schemeClr val="tx1"/>
                </a:solidFill>
              </a:rPr>
              <a:t>Fragen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de-DE" sz="2000" b="1" dirty="0">
                <a:solidFill>
                  <a:schemeClr val="tx1"/>
                </a:solidFill>
              </a:rPr>
              <a:t>Anmerkungen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de-DE" sz="2000" b="1" dirty="0">
                <a:solidFill>
                  <a:schemeClr val="tx1"/>
                </a:solidFill>
              </a:rPr>
              <a:t>Ideen</a:t>
            </a:r>
          </a:p>
        </p:txBody>
      </p:sp>
    </p:spTree>
    <p:extLst>
      <p:ext uri="{BB962C8B-B14F-4D97-AF65-F5344CB8AC3E}">
        <p14:creationId xmlns:p14="http://schemas.microsoft.com/office/powerpoint/2010/main" val="2380900956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nl-NL" dirty="0"/>
              <a:t>Sebastian Zeleny (6/2023)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/>
              <a:t>Agenda</a:t>
            </a:r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Transparenzregister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8C01AE40-EA63-E32B-14D3-5CD9776C8019}"/>
              </a:ext>
            </a:extLst>
          </p:cNvPr>
          <p:cNvSpPr txBox="1">
            <a:spLocks noChangeArrowheads="1"/>
          </p:cNvSpPr>
          <p:nvPr/>
        </p:nvSpPr>
        <p:spPr>
          <a:xfrm>
            <a:off x="241300" y="1263650"/>
            <a:ext cx="4902200" cy="4405313"/>
          </a:xfrm>
          <a:prstGeom prst="rect">
            <a:avLst/>
          </a:prstGeom>
        </p:spPr>
        <p:txBody>
          <a:bodyPr wrap="square" anchor="t">
            <a:normAutofit lnSpcReduction="10000"/>
          </a:bodyPr>
          <a:lstStyle>
            <a:lvl1pPr marL="188913" indent="-188913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665163" indent="-28575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0842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5033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Font typeface="Wingdings" charset="0"/>
              <a:buChar char="§"/>
              <a:tabLst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19224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3796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377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8368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377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2940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377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7512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377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de-DE" sz="2000" kern="0" dirty="0"/>
              <a:t>Erwartete Daten</a:t>
            </a:r>
          </a:p>
          <a:p>
            <a:pPr lvl="1"/>
            <a:r>
              <a:rPr lang="de-DE" sz="1400" kern="0" dirty="0"/>
              <a:t>Warum speichern wir Daten?</a:t>
            </a:r>
          </a:p>
          <a:p>
            <a:pPr lvl="1"/>
            <a:r>
              <a:rPr lang="de-DE" sz="1400" kern="0" dirty="0"/>
              <a:t>Welche Daten erwarten wir?</a:t>
            </a:r>
          </a:p>
          <a:p>
            <a:r>
              <a:rPr lang="de-DE" sz="2000" kern="0" dirty="0"/>
              <a:t>Arten von Datenbanken</a:t>
            </a:r>
          </a:p>
          <a:p>
            <a:pPr lvl="1"/>
            <a:r>
              <a:rPr lang="de-DE" sz="1400" kern="0" dirty="0"/>
              <a:t>Relational</a:t>
            </a:r>
          </a:p>
          <a:p>
            <a:pPr lvl="1"/>
            <a:r>
              <a:rPr lang="de-DE" sz="1400" kern="0" dirty="0"/>
              <a:t>Graph</a:t>
            </a:r>
          </a:p>
          <a:p>
            <a:pPr lvl="1"/>
            <a:r>
              <a:rPr lang="de-DE" sz="1400" kern="0" dirty="0"/>
              <a:t>Zeitreihen</a:t>
            </a:r>
          </a:p>
          <a:p>
            <a:pPr lvl="1"/>
            <a:r>
              <a:rPr lang="de-DE" sz="1400" kern="0" dirty="0"/>
              <a:t>Dokumenten</a:t>
            </a:r>
          </a:p>
          <a:p>
            <a:r>
              <a:rPr lang="de-DE" sz="2000" kern="0" dirty="0"/>
              <a:t>Datenspeicherung Transparenzregister</a:t>
            </a:r>
          </a:p>
          <a:p>
            <a:pPr lvl="1"/>
            <a:r>
              <a:rPr lang="de-DE" sz="1300" kern="0" dirty="0"/>
              <a:t>HLD - High </a:t>
            </a:r>
            <a:r>
              <a:rPr lang="de-DE" sz="1300" kern="0" dirty="0" err="1"/>
              <a:t>level</a:t>
            </a:r>
            <a:r>
              <a:rPr lang="de-DE" sz="1300" kern="0" dirty="0"/>
              <a:t> Design</a:t>
            </a:r>
          </a:p>
          <a:p>
            <a:pPr lvl="1"/>
            <a:r>
              <a:rPr lang="de-DE" sz="1300" kern="0" dirty="0" err="1"/>
              <a:t>Production</a:t>
            </a:r>
            <a:r>
              <a:rPr lang="de-DE" sz="1300" kern="0" dirty="0"/>
              <a:t> Database</a:t>
            </a:r>
          </a:p>
          <a:p>
            <a:pPr lvl="1"/>
            <a:r>
              <a:rPr lang="de-DE" sz="1400" kern="0" dirty="0" err="1"/>
              <a:t>Staging</a:t>
            </a:r>
            <a:r>
              <a:rPr lang="de-DE" sz="1400" kern="0" dirty="0"/>
              <a:t> Database</a:t>
            </a:r>
          </a:p>
          <a:p>
            <a:pPr lvl="1"/>
            <a:r>
              <a:rPr lang="de-DE" sz="1400" kern="0" dirty="0"/>
              <a:t>SQL </a:t>
            </a:r>
            <a:r>
              <a:rPr lang="de-DE" sz="1400" kern="0" dirty="0" err="1"/>
              <a:t>Alchemy</a:t>
            </a:r>
            <a:endParaRPr lang="de-DE" sz="1400" kern="0" dirty="0"/>
          </a:p>
          <a:p>
            <a:r>
              <a:rPr lang="de-DE" sz="2000" kern="0" dirty="0"/>
              <a:t>Ausblick</a:t>
            </a:r>
          </a:p>
          <a:p>
            <a:endParaRPr lang="de-DE" kern="0" dirty="0"/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728A0BA0-A7FF-0621-B3BA-D1FA3FC4A7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1169" y="1374775"/>
            <a:ext cx="2528887" cy="2528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1939128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nl-NL" dirty="0"/>
              <a:t>Sebastian Zeleny (6/2023)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/>
              <a:t>Datencluster</a:t>
            </a:r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Transparenzregister</a:t>
            </a: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EE34E3CF-6B8E-EBF7-E55C-035C40AEF586}"/>
              </a:ext>
            </a:extLst>
          </p:cNvPr>
          <p:cNvSpPr txBox="1">
            <a:spLocks noChangeArrowheads="1"/>
          </p:cNvSpPr>
          <p:nvPr/>
        </p:nvSpPr>
        <p:spPr>
          <a:xfrm>
            <a:off x="249238" y="1365250"/>
            <a:ext cx="8064500" cy="4329113"/>
          </a:xfrm>
          <a:prstGeom prst="rect">
            <a:avLst/>
          </a:prstGeom>
        </p:spPr>
        <p:txBody>
          <a:bodyPr/>
          <a:lstStyle>
            <a:lvl1pPr marL="188913" indent="-188913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665163" indent="-28575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0842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5033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Font typeface="Wingdings" charset="0"/>
              <a:buChar char="§"/>
              <a:tabLst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19224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3796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377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8368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377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2940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377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7512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377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de-DE" b="1" kern="0" dirty="0"/>
              <a:t>Erwartete Daten</a:t>
            </a:r>
          </a:p>
          <a:p>
            <a:pPr lvl="1"/>
            <a:r>
              <a:rPr lang="de-DE" kern="0" dirty="0"/>
              <a:t>Stammdaten</a:t>
            </a:r>
          </a:p>
          <a:p>
            <a:pPr lvl="1"/>
            <a:r>
              <a:rPr lang="de-DE" kern="0" dirty="0"/>
              <a:t>Zeitseriendaten</a:t>
            </a:r>
          </a:p>
          <a:p>
            <a:pPr lvl="1"/>
            <a:r>
              <a:rPr lang="de-DE" kern="0" dirty="0"/>
              <a:t>Verflechtungsdaten</a:t>
            </a:r>
          </a:p>
          <a:p>
            <a:pPr lvl="1"/>
            <a:r>
              <a:rPr lang="de-DE" kern="0" dirty="0"/>
              <a:t>Stimmungsdaten</a:t>
            </a:r>
          </a:p>
          <a:p>
            <a:pPr marL="0" indent="0">
              <a:buFont typeface="Wingdings" charset="0"/>
              <a:buNone/>
            </a:pPr>
            <a:endParaRPr lang="de-DE" kern="0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08D0624A-779C-5533-A658-AA417575AE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6575" y="1085709"/>
            <a:ext cx="5630624" cy="5059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8870459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3AAFCC41-AEC2-B3A2-6139-342C45B4A8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nl-NL" dirty="0"/>
              <a:t>Sebastian Zeleny (6/2023)</a:t>
            </a:r>
            <a:endParaRPr lang="de-DE" dirty="0"/>
          </a:p>
        </p:txBody>
      </p:sp>
      <p:graphicFrame>
        <p:nvGraphicFramePr>
          <p:cNvPr id="6" name="Inhaltsplatzhalter 5">
            <a:extLst>
              <a:ext uri="{FF2B5EF4-FFF2-40B4-BE49-F238E27FC236}">
                <a16:creationId xmlns:a16="http://schemas.microsoft.com/office/drawing/2014/main" id="{53F4EF5E-7989-4960-AEF8-F8DE3FB3F067}"/>
              </a:ext>
            </a:extLst>
          </p:cNvPr>
          <p:cNvGraphicFramePr>
            <a:graphicFrameLocks noGrp="1"/>
          </p:cNvGraphicFramePr>
          <p:nvPr>
            <p:ph idx="13"/>
            <p:extLst>
              <p:ext uri="{D42A27DB-BD31-4B8C-83A1-F6EECF244321}">
                <p14:modId xmlns:p14="http://schemas.microsoft.com/office/powerpoint/2010/main" val="2067382408"/>
              </p:ext>
            </p:extLst>
          </p:nvPr>
        </p:nvGraphicFramePr>
        <p:xfrm>
          <a:off x="226504" y="1225551"/>
          <a:ext cx="8729923" cy="4726088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763398">
                  <a:extLst>
                    <a:ext uri="{9D8B030D-6E8A-4147-A177-3AD203B41FA5}">
                      <a16:colId xmlns:a16="http://schemas.microsoft.com/office/drawing/2014/main" val="1072895918"/>
                    </a:ext>
                  </a:extLst>
                </a:gridCol>
                <a:gridCol w="5570290">
                  <a:extLst>
                    <a:ext uri="{9D8B030D-6E8A-4147-A177-3AD203B41FA5}">
                      <a16:colId xmlns:a16="http://schemas.microsoft.com/office/drawing/2014/main" val="4017077054"/>
                    </a:ext>
                  </a:extLst>
                </a:gridCol>
                <a:gridCol w="2396235">
                  <a:extLst>
                    <a:ext uri="{9D8B030D-6E8A-4147-A177-3AD203B41FA5}">
                      <a16:colId xmlns:a16="http://schemas.microsoft.com/office/drawing/2014/main" val="1753036847"/>
                    </a:ext>
                  </a:extLst>
                </a:gridCol>
              </a:tblGrid>
              <a:tr h="58767">
                <a:tc>
                  <a:txBody>
                    <a:bodyPr/>
                    <a:lstStyle/>
                    <a:p>
                      <a:r>
                        <a:rPr lang="de-DE" sz="1400" b="1" dirty="0">
                          <a:latin typeface="+mj-lt"/>
                        </a:rPr>
                        <a:t>Typ</a:t>
                      </a:r>
                    </a:p>
                  </a:txBody>
                  <a:tcPr marL="32001" marR="32001" marT="16000" marB="16000" anchor="ctr"/>
                </a:tc>
                <a:tc>
                  <a:txBody>
                    <a:bodyPr/>
                    <a:lstStyle/>
                    <a:p>
                      <a:r>
                        <a:rPr lang="de-DE" sz="1400" b="1" dirty="0">
                          <a:latin typeface="+mj-lt"/>
                        </a:rPr>
                        <a:t>Eigenschaften</a:t>
                      </a:r>
                    </a:p>
                  </a:txBody>
                  <a:tcPr marL="32001" marR="32001" marT="16000" marB="16000" anchor="ctr"/>
                </a:tc>
                <a:tc>
                  <a:txBody>
                    <a:bodyPr/>
                    <a:lstStyle/>
                    <a:p>
                      <a:r>
                        <a:rPr lang="de-DE" sz="1400" b="1" dirty="0">
                          <a:latin typeface="+mj-lt"/>
                        </a:rPr>
                        <a:t>Beispiele</a:t>
                      </a:r>
                    </a:p>
                  </a:txBody>
                  <a:tcPr marL="32001" marR="32001" marT="16000" marB="16000" anchor="ctr"/>
                </a:tc>
                <a:extLst>
                  <a:ext uri="{0D108BD9-81ED-4DB2-BD59-A6C34878D82A}">
                    <a16:rowId xmlns:a16="http://schemas.microsoft.com/office/drawing/2014/main" val="3194747074"/>
                  </a:ext>
                </a:extLst>
              </a:tr>
              <a:tr h="873462">
                <a:tc>
                  <a:txBody>
                    <a:bodyPr/>
                    <a:lstStyle/>
                    <a:p>
                      <a:r>
                        <a:rPr lang="de-DE" sz="1200" dirty="0"/>
                        <a:t>Relational</a:t>
                      </a:r>
                    </a:p>
                  </a:txBody>
                  <a:tcPr marL="32001" marR="32001" marT="16000" marB="16000" anchor="ctr"/>
                </a:tc>
                <a:tc>
                  <a:txBody>
                    <a:bodyPr/>
                    <a:lstStyle/>
                    <a:p>
                      <a:pPr marL="171450" indent="-171450">
                        <a:buFontTx/>
                        <a:buChar char="-"/>
                      </a:pPr>
                      <a:r>
                        <a:rPr lang="de-DE" sz="1200" dirty="0"/>
                        <a:t>Daten werden in </a:t>
                      </a:r>
                      <a:r>
                        <a:rPr lang="de-DE" sz="1200" u="sng" dirty="0"/>
                        <a:t>Tabellen</a:t>
                      </a:r>
                      <a:r>
                        <a:rPr lang="de-DE" sz="1200" dirty="0"/>
                        <a:t> organisiert 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de-DE" sz="1200" dirty="0"/>
                        <a:t>Attribute der Objekte werden als Spalten definiert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de-DE" sz="1200" dirty="0"/>
                        <a:t>Beziehungen zwischen den Tabellen werden durch Schlüssel hergestellt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de-DE" sz="1200" dirty="0"/>
                        <a:t>Manipulation und Abfragen mittels SQL</a:t>
                      </a:r>
                    </a:p>
                  </a:txBody>
                  <a:tcPr marL="32001" marR="32001" marT="16000" marB="16000" anchor="ctr"/>
                </a:tc>
                <a:tc>
                  <a:txBody>
                    <a:bodyPr/>
                    <a:lstStyle/>
                    <a:p>
                      <a:r>
                        <a:rPr lang="de-DE" sz="1200" dirty="0"/>
                        <a:t>SQLite, MySQL, PostgreSQL, Oracle, Microsoft SQL Server</a:t>
                      </a:r>
                    </a:p>
                  </a:txBody>
                  <a:tcPr marL="32001" marR="32001" marT="16000" marB="16000" anchor="ctr"/>
                </a:tc>
                <a:extLst>
                  <a:ext uri="{0D108BD9-81ED-4DB2-BD59-A6C34878D82A}">
                    <a16:rowId xmlns:a16="http://schemas.microsoft.com/office/drawing/2014/main" val="2459122044"/>
                  </a:ext>
                </a:extLst>
              </a:tr>
              <a:tr h="1040235">
                <a:tc gridSpan="3">
                  <a:txBody>
                    <a:bodyPr/>
                    <a:lstStyle/>
                    <a:p>
                      <a:endParaRPr lang="de-DE" sz="1200" dirty="0"/>
                    </a:p>
                  </a:txBody>
                  <a:tcPr marL="32001" marR="32001" marT="16000" marB="16000" anchor="ctr"/>
                </a:tc>
                <a:tc hMerge="1">
                  <a:txBody>
                    <a:bodyPr/>
                    <a:lstStyle/>
                    <a:p>
                      <a:endParaRPr lang="de-DE" sz="1200" dirty="0"/>
                    </a:p>
                  </a:txBody>
                  <a:tcPr marL="32001" marR="32001" marT="16000" marB="16000" anchor="ctr"/>
                </a:tc>
                <a:tc hMerge="1">
                  <a:txBody>
                    <a:bodyPr/>
                    <a:lstStyle/>
                    <a:p>
                      <a:endParaRPr lang="de-DE" sz="1200" dirty="0"/>
                    </a:p>
                  </a:txBody>
                  <a:tcPr marL="32001" marR="32001" marT="16000" marB="16000" anchor="ctr"/>
                </a:tc>
                <a:extLst>
                  <a:ext uri="{0D108BD9-81ED-4DB2-BD59-A6C34878D82A}">
                    <a16:rowId xmlns:a16="http://schemas.microsoft.com/office/drawing/2014/main" val="4149523439"/>
                  </a:ext>
                </a:extLst>
              </a:tr>
              <a:tr h="1023375">
                <a:tc>
                  <a:txBody>
                    <a:bodyPr/>
                    <a:lstStyle/>
                    <a:p>
                      <a:r>
                        <a:rPr lang="de-DE" sz="1200" dirty="0"/>
                        <a:t>Graph</a:t>
                      </a:r>
                    </a:p>
                  </a:txBody>
                  <a:tcPr marL="32001" marR="32001" marT="16000" marB="16000" anchor="ctr"/>
                </a:tc>
                <a:tc>
                  <a:txBody>
                    <a:bodyPr/>
                    <a:lstStyle/>
                    <a:p>
                      <a:pPr marL="171450" indent="-171450">
                        <a:buFontTx/>
                        <a:buChar char="-"/>
                      </a:pPr>
                      <a:r>
                        <a:rPr lang="de-DE" sz="1200" dirty="0"/>
                        <a:t>Objekte/Entitäten werden als </a:t>
                      </a:r>
                      <a:r>
                        <a:rPr lang="de-DE" sz="1200" u="sng" dirty="0"/>
                        <a:t>Knoten</a:t>
                      </a:r>
                      <a:r>
                        <a:rPr lang="de-DE" sz="1200" dirty="0"/>
                        <a:t> gespeichert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de-DE" sz="1200" dirty="0"/>
                        <a:t>Beziehungen zw. Objekten werden als </a:t>
                      </a:r>
                      <a:r>
                        <a:rPr lang="de-DE" sz="1200" u="sng" dirty="0"/>
                        <a:t>Kanten</a:t>
                      </a:r>
                      <a:r>
                        <a:rPr lang="de-DE" sz="1200" dirty="0"/>
                        <a:t> gespeichert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de-DE" sz="1200" dirty="0"/>
                        <a:t>Besonders geeignet für komplexe Verbindungen 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de-DE" sz="1200" dirty="0"/>
                        <a:t>Abfrage mittels </a:t>
                      </a:r>
                      <a:r>
                        <a:rPr lang="de-DE" sz="1200" dirty="0" err="1"/>
                        <a:t>Cypher</a:t>
                      </a:r>
                      <a:r>
                        <a:rPr lang="de-DE" sz="1200" dirty="0"/>
                        <a:t>, </a:t>
                      </a:r>
                      <a:r>
                        <a:rPr lang="de-DE" sz="1200" dirty="0" err="1"/>
                        <a:t>SparQL</a:t>
                      </a:r>
                      <a:r>
                        <a:rPr lang="de-DE" sz="1200" dirty="0"/>
                        <a:t>, </a:t>
                      </a:r>
                      <a:r>
                        <a:rPr lang="de-DE" sz="1200" dirty="0" err="1"/>
                        <a:t>GraphQL</a:t>
                      </a:r>
                      <a:endParaRPr lang="de-DE" sz="1200" dirty="0"/>
                    </a:p>
                  </a:txBody>
                  <a:tcPr marL="32001" marR="32001" marT="16000" marB="16000" anchor="ctr"/>
                </a:tc>
                <a:tc>
                  <a:txBody>
                    <a:bodyPr/>
                    <a:lstStyle/>
                    <a:p>
                      <a:r>
                        <a:rPr lang="pt-BR" sz="1200" dirty="0"/>
                        <a:t>Neo4j, Amazon Neptune, Virtuosos, Surreal DB</a:t>
                      </a:r>
                    </a:p>
                  </a:txBody>
                  <a:tcPr marL="32001" marR="32001" marT="16000" marB="16000" anchor="ctr"/>
                </a:tc>
                <a:extLst>
                  <a:ext uri="{0D108BD9-81ED-4DB2-BD59-A6C34878D82A}">
                    <a16:rowId xmlns:a16="http://schemas.microsoft.com/office/drawing/2014/main" val="1134943962"/>
                  </a:ext>
                </a:extLst>
              </a:tr>
              <a:tr h="1543656">
                <a:tc gridSpan="3">
                  <a:txBody>
                    <a:bodyPr/>
                    <a:lstStyle/>
                    <a:p>
                      <a:endParaRPr lang="de-DE" sz="1200" dirty="0"/>
                    </a:p>
                  </a:txBody>
                  <a:tcPr marL="32001" marR="32001" marT="16000" marB="16000" anchor="ctr"/>
                </a:tc>
                <a:tc hMerge="1">
                  <a:txBody>
                    <a:bodyPr/>
                    <a:lstStyle/>
                    <a:p>
                      <a:endParaRPr lang="de-DE" sz="1200" dirty="0"/>
                    </a:p>
                  </a:txBody>
                  <a:tcPr marL="32001" marR="32001" marT="16000" marB="16000" anchor="ctr"/>
                </a:tc>
                <a:tc hMerge="1">
                  <a:txBody>
                    <a:bodyPr/>
                    <a:lstStyle/>
                    <a:p>
                      <a:endParaRPr lang="pt-BR" sz="1200" dirty="0"/>
                    </a:p>
                  </a:txBody>
                  <a:tcPr marL="32001" marR="32001" marT="16000" marB="16000" anchor="ctr"/>
                </a:tc>
                <a:extLst>
                  <a:ext uri="{0D108BD9-81ED-4DB2-BD59-A6C34878D82A}">
                    <a16:rowId xmlns:a16="http://schemas.microsoft.com/office/drawing/2014/main" val="2967567085"/>
                  </a:ext>
                </a:extLst>
              </a:tr>
            </a:tbl>
          </a:graphicData>
        </a:graphic>
      </p:graphicFrame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F89A7AA-3F3B-DAB0-E4E5-2A802D792E5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/>
              <a:t>Arten von Datenbanken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05256B38-F575-A40C-1020-0E87E77025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Transparenzregister</a:t>
            </a:r>
          </a:p>
        </p:txBody>
      </p:sp>
      <p:pic>
        <p:nvPicPr>
          <p:cNvPr id="9" name="Grafik 8" descr="Ein Bild, das Text, Screenshot enthält.&#10;&#10;Automatisch generierte Beschreibung">
            <a:extLst>
              <a:ext uri="{FF2B5EF4-FFF2-40B4-BE49-F238E27FC236}">
                <a16:creationId xmlns:a16="http://schemas.microsoft.com/office/drawing/2014/main" id="{851BA013-C657-971A-1D6D-74B1E569FD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6166" y="4484061"/>
            <a:ext cx="1645676" cy="1416300"/>
          </a:xfrm>
          <a:prstGeom prst="rect">
            <a:avLst/>
          </a:prstGeom>
        </p:spPr>
      </p:pic>
      <p:pic>
        <p:nvPicPr>
          <p:cNvPr id="4098" name="Picture 2">
            <a:extLst>
              <a:ext uri="{FF2B5EF4-FFF2-40B4-BE49-F238E27FC236}">
                <a16:creationId xmlns:a16="http://schemas.microsoft.com/office/drawing/2014/main" id="{78488D35-12C6-8344-E1A0-0EDDF24A25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231" y="2272202"/>
            <a:ext cx="7228889" cy="1165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5632847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3AAFCC41-AEC2-B3A2-6139-342C45B4A8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nl-NL" dirty="0"/>
              <a:t>Sebastian Zeleny (6/2023) </a:t>
            </a:r>
            <a:endParaRPr lang="de-DE" dirty="0"/>
          </a:p>
        </p:txBody>
      </p:sp>
      <p:graphicFrame>
        <p:nvGraphicFramePr>
          <p:cNvPr id="6" name="Inhaltsplatzhalter 5">
            <a:extLst>
              <a:ext uri="{FF2B5EF4-FFF2-40B4-BE49-F238E27FC236}">
                <a16:creationId xmlns:a16="http://schemas.microsoft.com/office/drawing/2014/main" id="{53F4EF5E-7989-4960-AEF8-F8DE3FB3F067}"/>
              </a:ext>
            </a:extLst>
          </p:cNvPr>
          <p:cNvGraphicFramePr>
            <a:graphicFrameLocks noGrp="1"/>
          </p:cNvGraphicFramePr>
          <p:nvPr>
            <p:ph idx="13"/>
            <p:extLst>
              <p:ext uri="{D42A27DB-BD31-4B8C-83A1-F6EECF244321}">
                <p14:modId xmlns:p14="http://schemas.microsoft.com/office/powerpoint/2010/main" val="3530514011"/>
              </p:ext>
            </p:extLst>
          </p:nvPr>
        </p:nvGraphicFramePr>
        <p:xfrm>
          <a:off x="203863" y="1172878"/>
          <a:ext cx="8729923" cy="4784139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763398">
                  <a:extLst>
                    <a:ext uri="{9D8B030D-6E8A-4147-A177-3AD203B41FA5}">
                      <a16:colId xmlns:a16="http://schemas.microsoft.com/office/drawing/2014/main" val="1072895918"/>
                    </a:ext>
                  </a:extLst>
                </a:gridCol>
                <a:gridCol w="5570290">
                  <a:extLst>
                    <a:ext uri="{9D8B030D-6E8A-4147-A177-3AD203B41FA5}">
                      <a16:colId xmlns:a16="http://schemas.microsoft.com/office/drawing/2014/main" val="4017077054"/>
                    </a:ext>
                  </a:extLst>
                </a:gridCol>
                <a:gridCol w="2396235">
                  <a:extLst>
                    <a:ext uri="{9D8B030D-6E8A-4147-A177-3AD203B41FA5}">
                      <a16:colId xmlns:a16="http://schemas.microsoft.com/office/drawing/2014/main" val="1753036847"/>
                    </a:ext>
                  </a:extLst>
                </a:gridCol>
              </a:tblGrid>
              <a:tr h="311958">
                <a:tc>
                  <a:txBody>
                    <a:bodyPr/>
                    <a:lstStyle/>
                    <a:p>
                      <a:r>
                        <a:rPr lang="de-DE" sz="1400" b="1" dirty="0">
                          <a:latin typeface="+mj-lt"/>
                        </a:rPr>
                        <a:t>Typ</a:t>
                      </a:r>
                    </a:p>
                  </a:txBody>
                  <a:tcPr marL="32001" marR="32001" marT="16000" marB="16000" anchor="ctr"/>
                </a:tc>
                <a:tc>
                  <a:txBody>
                    <a:bodyPr/>
                    <a:lstStyle/>
                    <a:p>
                      <a:r>
                        <a:rPr lang="de-DE" sz="1400" b="1" dirty="0">
                          <a:latin typeface="+mj-lt"/>
                        </a:rPr>
                        <a:t>Eigenschaften</a:t>
                      </a:r>
                    </a:p>
                  </a:txBody>
                  <a:tcPr marL="32001" marR="32001" marT="16000" marB="16000" anchor="ctr"/>
                </a:tc>
                <a:tc>
                  <a:txBody>
                    <a:bodyPr/>
                    <a:lstStyle/>
                    <a:p>
                      <a:r>
                        <a:rPr lang="de-DE" sz="1400" b="1" dirty="0">
                          <a:latin typeface="+mj-lt"/>
                        </a:rPr>
                        <a:t>Beispiele</a:t>
                      </a:r>
                    </a:p>
                  </a:txBody>
                  <a:tcPr marL="32001" marR="32001" marT="16000" marB="16000" anchor="ctr"/>
                </a:tc>
                <a:extLst>
                  <a:ext uri="{0D108BD9-81ED-4DB2-BD59-A6C34878D82A}">
                    <a16:rowId xmlns:a16="http://schemas.microsoft.com/office/drawing/2014/main" val="3194747074"/>
                  </a:ext>
                </a:extLst>
              </a:tr>
              <a:tr h="1037968">
                <a:tc>
                  <a:txBody>
                    <a:bodyPr/>
                    <a:lstStyle/>
                    <a:p>
                      <a:r>
                        <a:rPr lang="de-DE" sz="1200" dirty="0"/>
                        <a:t>Zeitserien</a:t>
                      </a:r>
                    </a:p>
                  </a:txBody>
                  <a:tcPr marL="32001" marR="32001" marT="16000" marB="16000" anchor="ctr"/>
                </a:tc>
                <a:tc>
                  <a:txBody>
                    <a:bodyPr/>
                    <a:lstStyle/>
                    <a:p>
                      <a:pPr marL="171450" indent="-171450">
                        <a:buFontTx/>
                        <a:buChar char="-"/>
                      </a:pPr>
                      <a:r>
                        <a:rPr lang="de-DE" sz="1200" dirty="0"/>
                        <a:t>Spezielle Datenbank zur Speicherung und Abfrage von Daten mit Zeitstempeln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de-DE" sz="1200" dirty="0"/>
                        <a:t>Datenpunkt besteht aus: Measurement, Tags (</a:t>
                      </a:r>
                      <a:r>
                        <a:rPr lang="de-DE" sz="1200" dirty="0" err="1"/>
                        <a:t>opt</a:t>
                      </a:r>
                      <a:r>
                        <a:rPr lang="de-DE" sz="1200" dirty="0"/>
                        <a:t>.), Fields und </a:t>
                      </a:r>
                      <a:r>
                        <a:rPr lang="de-DE" sz="1200" dirty="0" err="1"/>
                        <a:t>Timestamp</a:t>
                      </a:r>
                      <a:r>
                        <a:rPr lang="de-DE" sz="1200" dirty="0"/>
                        <a:t>(</a:t>
                      </a:r>
                      <a:r>
                        <a:rPr lang="de-DE" sz="1200" dirty="0" err="1"/>
                        <a:t>opt</a:t>
                      </a:r>
                      <a:r>
                        <a:rPr lang="de-DE" sz="1200" dirty="0"/>
                        <a:t>.)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de-DE" sz="1200" dirty="0"/>
                        <a:t>Abfrage und Manipulation mit </a:t>
                      </a:r>
                      <a:r>
                        <a:rPr lang="de-DE" sz="1200" dirty="0" err="1"/>
                        <a:t>Flux</a:t>
                      </a:r>
                      <a:endParaRPr lang="de-DE" sz="1200" dirty="0"/>
                    </a:p>
                  </a:txBody>
                  <a:tcPr marL="32001" marR="32001" marT="16000" marB="16000" anchor="ctr"/>
                </a:tc>
                <a:tc>
                  <a:txBody>
                    <a:bodyPr/>
                    <a:lstStyle/>
                    <a:p>
                      <a:r>
                        <a:rPr lang="en-US" sz="1200" dirty="0" err="1"/>
                        <a:t>InfluxDB</a:t>
                      </a:r>
                      <a:r>
                        <a:rPr lang="en-US" sz="1200" dirty="0"/>
                        <a:t>, Prometheus, </a:t>
                      </a:r>
                      <a:r>
                        <a:rPr lang="en-US" sz="1200" dirty="0" err="1"/>
                        <a:t>TimescaleDB</a:t>
                      </a:r>
                      <a:r>
                        <a:rPr lang="en-US" sz="1200" dirty="0"/>
                        <a:t>, Amazon Timestream</a:t>
                      </a:r>
                    </a:p>
                  </a:txBody>
                  <a:tcPr marL="32001" marR="32001" marT="16000" marB="16000" anchor="ctr"/>
                </a:tc>
                <a:extLst>
                  <a:ext uri="{0D108BD9-81ED-4DB2-BD59-A6C34878D82A}">
                    <a16:rowId xmlns:a16="http://schemas.microsoft.com/office/drawing/2014/main" val="3101519559"/>
                  </a:ext>
                </a:extLst>
              </a:tr>
              <a:tr h="1044588">
                <a:tc gridSpan="3">
                  <a:txBody>
                    <a:bodyPr/>
                    <a:lstStyle/>
                    <a:p>
                      <a:endParaRPr lang="de-DE" sz="1200" dirty="0"/>
                    </a:p>
                  </a:txBody>
                  <a:tcPr marL="32001" marR="32001" marT="16000" marB="16000" anchor="ctr"/>
                </a:tc>
                <a:tc hMerge="1">
                  <a:txBody>
                    <a:bodyPr/>
                    <a:lstStyle/>
                    <a:p>
                      <a:endParaRPr lang="de-DE" sz="1200" dirty="0"/>
                    </a:p>
                  </a:txBody>
                  <a:tcPr marL="32001" marR="32001" marT="16000" marB="16000" anchor="ctr"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2001" marR="32001" marT="16000" marB="16000" anchor="ctr"/>
                </a:tc>
                <a:extLst>
                  <a:ext uri="{0D108BD9-81ED-4DB2-BD59-A6C34878D82A}">
                    <a16:rowId xmlns:a16="http://schemas.microsoft.com/office/drawing/2014/main" val="3060410477"/>
                  </a:ext>
                </a:extLst>
              </a:tr>
              <a:tr h="1203282">
                <a:tc>
                  <a:txBody>
                    <a:bodyPr/>
                    <a:lstStyle/>
                    <a:p>
                      <a:r>
                        <a:rPr lang="de-DE" sz="1200" dirty="0"/>
                        <a:t>Dokument-basiert</a:t>
                      </a:r>
                    </a:p>
                  </a:txBody>
                  <a:tcPr marL="32001" marR="32001" marT="16000" marB="16000" anchor="ctr"/>
                </a:tc>
                <a:tc>
                  <a:txBody>
                    <a:bodyPr/>
                    <a:lstStyle/>
                    <a:p>
                      <a:pPr marL="171450" indent="-171450">
                        <a:buFontTx/>
                        <a:buChar char="-"/>
                      </a:pPr>
                      <a:r>
                        <a:rPr lang="de-DE" sz="1200" dirty="0"/>
                        <a:t>Organisiert die Daten in strukturierten Dokumenten (JSON), ähnliche Dokumente können in Collections zusammengefasst werden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de-DE" sz="1200" dirty="0"/>
                        <a:t>Kein Schema: jedes Dokument kann eine eigene innere Struktur haben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de-DE" sz="1200" dirty="0"/>
                        <a:t>Keine Relationen zwischen Dokumenten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de-DE" sz="1200" dirty="0"/>
                        <a:t>SQL ähnliche Sprache, z.B. MQL (Mongo Query </a:t>
                      </a:r>
                      <a:r>
                        <a:rPr lang="de-DE" sz="1200" dirty="0" err="1"/>
                        <a:t>language</a:t>
                      </a:r>
                      <a:r>
                        <a:rPr lang="de-DE" sz="1200" dirty="0"/>
                        <a:t>) </a:t>
                      </a:r>
                    </a:p>
                  </a:txBody>
                  <a:tcPr marL="32001" marR="32001" marT="16000" marB="16000" anchor="ctr"/>
                </a:tc>
                <a:tc>
                  <a:txBody>
                    <a:bodyPr/>
                    <a:lstStyle/>
                    <a:p>
                      <a:r>
                        <a:rPr lang="de-DE" sz="1200" dirty="0"/>
                        <a:t>MongoDB, </a:t>
                      </a:r>
                      <a:r>
                        <a:rPr lang="de-DE" sz="1200" dirty="0" err="1"/>
                        <a:t>CouchDB,Riak</a:t>
                      </a:r>
                      <a:r>
                        <a:rPr lang="de-DE" sz="1200" dirty="0"/>
                        <a:t> Elasticsearch, </a:t>
                      </a:r>
                      <a:r>
                        <a:rPr lang="de-DE" sz="1200" dirty="0" err="1"/>
                        <a:t>OrientDB</a:t>
                      </a:r>
                      <a:endParaRPr lang="de-DE" sz="1200" dirty="0"/>
                    </a:p>
                  </a:txBody>
                  <a:tcPr marL="32001" marR="32001" marT="16000" marB="16000" anchor="ctr"/>
                </a:tc>
                <a:extLst>
                  <a:ext uri="{0D108BD9-81ED-4DB2-BD59-A6C34878D82A}">
                    <a16:rowId xmlns:a16="http://schemas.microsoft.com/office/drawing/2014/main" val="837484877"/>
                  </a:ext>
                </a:extLst>
              </a:tr>
              <a:tr h="1186343">
                <a:tc gridSpan="3">
                  <a:txBody>
                    <a:bodyPr/>
                    <a:lstStyle/>
                    <a:p>
                      <a:endParaRPr lang="de-DE" sz="1200" dirty="0"/>
                    </a:p>
                  </a:txBody>
                  <a:tcPr marL="32001" marR="32001" marT="16000" marB="16000" anchor="ctr"/>
                </a:tc>
                <a:tc hMerge="1">
                  <a:txBody>
                    <a:bodyPr/>
                    <a:lstStyle/>
                    <a:p>
                      <a:endParaRPr lang="de-DE" sz="1200" dirty="0"/>
                    </a:p>
                  </a:txBody>
                  <a:tcPr marL="32001" marR="32001" marT="16000" marB="16000" anchor="ctr"/>
                </a:tc>
                <a:tc hMerge="1">
                  <a:txBody>
                    <a:bodyPr/>
                    <a:lstStyle/>
                    <a:p>
                      <a:endParaRPr lang="de-DE" sz="1200" dirty="0"/>
                    </a:p>
                  </a:txBody>
                  <a:tcPr marL="32001" marR="32001" marT="16000" marB="16000" anchor="ctr"/>
                </a:tc>
                <a:extLst>
                  <a:ext uri="{0D108BD9-81ED-4DB2-BD59-A6C34878D82A}">
                    <a16:rowId xmlns:a16="http://schemas.microsoft.com/office/drawing/2014/main" val="2928431996"/>
                  </a:ext>
                </a:extLst>
              </a:tr>
            </a:tbl>
          </a:graphicData>
        </a:graphic>
      </p:graphicFrame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F89A7AA-3F3B-DAB0-E4E5-2A802D792E5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/>
              <a:t>Arten von Datenbanken</a:t>
            </a:r>
          </a:p>
          <a:p>
            <a:endParaRPr lang="de-DE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05256B38-F575-A40C-1020-0E87E77025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Transparenzregister</a:t>
            </a:r>
          </a:p>
        </p:txBody>
      </p:sp>
      <p:pic>
        <p:nvPicPr>
          <p:cNvPr id="3" name="Grafik 2" descr="Ein Bild, das Text, Screenshot enthält.&#10;&#10;Automatisch generierte Beschreibung">
            <a:extLst>
              <a:ext uri="{FF2B5EF4-FFF2-40B4-BE49-F238E27FC236}">
                <a16:creationId xmlns:a16="http://schemas.microsoft.com/office/drawing/2014/main" id="{A2D29ACF-D721-FF6C-4A22-1F1A96D8A3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2471" y="2574994"/>
            <a:ext cx="2996103" cy="949256"/>
          </a:xfrm>
          <a:prstGeom prst="rect">
            <a:avLst/>
          </a:prstGeom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1918AF20-A86E-644A-C221-90F158BC1D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3382" y="4788320"/>
            <a:ext cx="3266201" cy="1168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2925040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nl-NL" dirty="0"/>
              <a:t>Sebastian Zeleny (6/2023)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/>
              <a:t>High </a:t>
            </a:r>
            <a:r>
              <a:rPr lang="de-DE" dirty="0" err="1"/>
              <a:t>level</a:t>
            </a:r>
            <a:r>
              <a:rPr lang="de-DE" dirty="0"/>
              <a:t> design </a:t>
            </a:r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Transparenzregister</a:t>
            </a: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EE34E3CF-6B8E-EBF7-E55C-035C40AEF586}"/>
              </a:ext>
            </a:extLst>
          </p:cNvPr>
          <p:cNvSpPr txBox="1">
            <a:spLocks noChangeArrowheads="1"/>
          </p:cNvSpPr>
          <p:nvPr/>
        </p:nvSpPr>
        <p:spPr>
          <a:xfrm>
            <a:off x="249238" y="1365250"/>
            <a:ext cx="8064500" cy="4329113"/>
          </a:xfrm>
          <a:prstGeom prst="rect">
            <a:avLst/>
          </a:prstGeom>
        </p:spPr>
        <p:txBody>
          <a:bodyPr/>
          <a:lstStyle>
            <a:lvl1pPr marL="188913" indent="-188913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665163" indent="-28575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0842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5033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Font typeface="Wingdings" charset="0"/>
              <a:buChar char="§"/>
              <a:tabLst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19224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3796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377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8368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377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2940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377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7512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377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de-DE" sz="1200" b="1" kern="0" dirty="0" err="1"/>
              <a:t>Staging</a:t>
            </a:r>
            <a:r>
              <a:rPr lang="de-DE" sz="1200" b="1" kern="0" dirty="0"/>
              <a:t> DB</a:t>
            </a:r>
          </a:p>
          <a:p>
            <a:pPr lvl="1"/>
            <a:r>
              <a:rPr lang="de-DE" sz="1200" kern="0" dirty="0"/>
              <a:t>Dokumentbasierte Datenbank</a:t>
            </a:r>
          </a:p>
          <a:p>
            <a:pPr lvl="1"/>
            <a:r>
              <a:rPr lang="de-DE" sz="1200" kern="0" dirty="0"/>
              <a:t>Unstrukturierte Dokumente</a:t>
            </a:r>
          </a:p>
          <a:p>
            <a:pPr marL="379413" lvl="1" indent="0">
              <a:buNone/>
            </a:pPr>
            <a:endParaRPr lang="de-DE" sz="1200" kern="0" dirty="0"/>
          </a:p>
          <a:p>
            <a:r>
              <a:rPr lang="de-DE" sz="1200" b="1" kern="0" dirty="0" err="1"/>
              <a:t>Production</a:t>
            </a:r>
            <a:r>
              <a:rPr lang="de-DE" sz="1200" b="1" kern="0" dirty="0"/>
              <a:t> DB</a:t>
            </a:r>
          </a:p>
          <a:p>
            <a:pPr lvl="1"/>
            <a:r>
              <a:rPr lang="de-DE" sz="1200" kern="0" dirty="0"/>
              <a:t>Relationale Datenbank</a:t>
            </a:r>
          </a:p>
          <a:p>
            <a:pPr lvl="1"/>
            <a:r>
              <a:rPr lang="de-DE" sz="1200" kern="0" dirty="0"/>
              <a:t>Strukturierte Daten </a:t>
            </a:r>
          </a:p>
          <a:p>
            <a:pPr lvl="1"/>
            <a:endParaRPr lang="de-DE" sz="1200" kern="0" dirty="0"/>
          </a:p>
          <a:p>
            <a:pPr marL="0" indent="0">
              <a:buFont typeface="Wingdings" charset="0"/>
              <a:buNone/>
            </a:pPr>
            <a:endParaRPr lang="de-DE" sz="1200" kern="0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AFDB509A-2A13-DE39-8ACF-452AE9B3A2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687" y="3429000"/>
            <a:ext cx="7534275" cy="2295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E00601BA-5960-E4A7-4CD4-DB30608DAB18}"/>
              </a:ext>
            </a:extLst>
          </p:cNvPr>
          <p:cNvSpPr txBox="1"/>
          <p:nvPr/>
        </p:nvSpPr>
        <p:spPr>
          <a:xfrm>
            <a:off x="5998128" y="5476192"/>
            <a:ext cx="202174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solidFill>
                  <a:schemeClr val="bg2"/>
                </a:solidFill>
              </a:rPr>
              <a:t>©Tristan Nolde 06/2023</a:t>
            </a:r>
          </a:p>
        </p:txBody>
      </p:sp>
    </p:spTree>
    <p:extLst>
      <p:ext uri="{BB962C8B-B14F-4D97-AF65-F5344CB8AC3E}">
        <p14:creationId xmlns:p14="http://schemas.microsoft.com/office/powerpoint/2010/main" val="3942961324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nl-NL" dirty="0"/>
              <a:t>Sebastian Zeleny (6/2023)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err="1"/>
              <a:t>Production</a:t>
            </a:r>
            <a:r>
              <a:rPr lang="de-DE" dirty="0"/>
              <a:t> Database</a:t>
            </a:r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Transparenzregister</a:t>
            </a: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EE34E3CF-6B8E-EBF7-E55C-035C40AEF586}"/>
              </a:ext>
            </a:extLst>
          </p:cNvPr>
          <p:cNvSpPr txBox="1">
            <a:spLocks noChangeArrowheads="1"/>
          </p:cNvSpPr>
          <p:nvPr/>
        </p:nvSpPr>
        <p:spPr>
          <a:xfrm>
            <a:off x="249238" y="1154233"/>
            <a:ext cx="8064500" cy="4329113"/>
          </a:xfrm>
          <a:prstGeom prst="rect">
            <a:avLst/>
          </a:prstGeom>
        </p:spPr>
        <p:txBody>
          <a:bodyPr/>
          <a:lstStyle>
            <a:lvl1pPr marL="188913" indent="-188913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665163" indent="-28575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0842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5033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Font typeface="Wingdings" charset="0"/>
              <a:buChar char="§"/>
              <a:tabLst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19224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3796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377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8368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377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2940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377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7512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377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de-DE" b="1" dirty="0"/>
              <a:t>Relationales Modell </a:t>
            </a:r>
          </a:p>
          <a:p>
            <a:pPr lvl="1"/>
            <a:r>
              <a:rPr lang="de-DE" sz="1200" kern="0" dirty="0"/>
              <a:t>Relationale Datenbank (</a:t>
            </a:r>
            <a:r>
              <a:rPr lang="de-DE" sz="1200" kern="0" dirty="0" err="1"/>
              <a:t>Postgres</a:t>
            </a:r>
            <a:r>
              <a:rPr lang="de-DE" sz="1200" kern="0" dirty="0"/>
              <a:t>)</a:t>
            </a:r>
          </a:p>
          <a:p>
            <a:pPr lvl="1"/>
            <a:r>
              <a:rPr lang="de-DE" sz="1200" kern="0" dirty="0"/>
              <a:t>Strukturierte Daten, um Konsistenz für Anwender und Anwendung zu schaffen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99B6AFFB-C54D-433A-4449-EEF48D1025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41" y="1922898"/>
            <a:ext cx="8968167" cy="4034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5665319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nl-NL" dirty="0"/>
              <a:t>Sebastian Zeleny (6/2023)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err="1"/>
              <a:t>Staging</a:t>
            </a:r>
            <a:r>
              <a:rPr lang="de-DE" dirty="0"/>
              <a:t> Database</a:t>
            </a:r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Transparenzregister</a:t>
            </a: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EE34E3CF-6B8E-EBF7-E55C-035C40AEF586}"/>
              </a:ext>
            </a:extLst>
          </p:cNvPr>
          <p:cNvSpPr txBox="1">
            <a:spLocks noChangeArrowheads="1"/>
          </p:cNvSpPr>
          <p:nvPr/>
        </p:nvSpPr>
        <p:spPr>
          <a:xfrm>
            <a:off x="241300" y="1234849"/>
            <a:ext cx="8064500" cy="4329113"/>
          </a:xfrm>
          <a:prstGeom prst="rect">
            <a:avLst/>
          </a:prstGeom>
        </p:spPr>
        <p:txBody>
          <a:bodyPr/>
          <a:lstStyle>
            <a:lvl1pPr marL="188913" indent="-188913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665163" indent="-28575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0842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5033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Font typeface="Wingdings" charset="0"/>
              <a:buChar char="§"/>
              <a:tabLst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19224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3796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377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8368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377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2940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377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7512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377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de-DE" b="1" kern="0" dirty="0" err="1"/>
              <a:t>Staging</a:t>
            </a:r>
            <a:r>
              <a:rPr lang="de-DE" b="1" kern="0" dirty="0"/>
              <a:t> DB</a:t>
            </a:r>
          </a:p>
          <a:p>
            <a:pPr lvl="1"/>
            <a:r>
              <a:rPr lang="de-DE" sz="1200" kern="0" dirty="0"/>
              <a:t>Dokumentbasierte Datenbank </a:t>
            </a:r>
            <a:r>
              <a:rPr lang="de-DE" sz="1200" kern="0" dirty="0">
                <a:sym typeface="Wingdings" panose="05000000000000000000" pitchFamily="2" charset="2"/>
              </a:rPr>
              <a:t> MongoDB</a:t>
            </a:r>
            <a:endParaRPr lang="de-DE" sz="1200" kern="0" dirty="0"/>
          </a:p>
          <a:p>
            <a:pPr lvl="1"/>
            <a:r>
              <a:rPr lang="de-DE" sz="1200" kern="0" dirty="0"/>
              <a:t>Unstrukturierte Dokumente</a:t>
            </a:r>
          </a:p>
          <a:p>
            <a:pPr lvl="1"/>
            <a:r>
              <a:rPr lang="de-DE" sz="1200" kern="0" dirty="0"/>
              <a:t>Verwendung von Collections</a:t>
            </a:r>
          </a:p>
          <a:p>
            <a:pPr marL="0" indent="0">
              <a:buFont typeface="Wingdings" charset="0"/>
              <a:buNone/>
            </a:pPr>
            <a:endParaRPr lang="de-DE" sz="1200" kern="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A93DC94-AB25-F7E2-A16B-2D8F9DF43E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6738" y="1163637"/>
            <a:ext cx="5295900" cy="4471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4232683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nl-NL" dirty="0"/>
              <a:t>Sebastian Zeleny (6/2023)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/>
              <a:t>SQL </a:t>
            </a:r>
            <a:r>
              <a:rPr lang="de-DE" dirty="0" err="1"/>
              <a:t>Alchemy</a:t>
            </a:r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Transparenzregister</a:t>
            </a: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EE34E3CF-6B8E-EBF7-E55C-035C40AEF586}"/>
              </a:ext>
            </a:extLst>
          </p:cNvPr>
          <p:cNvSpPr txBox="1">
            <a:spLocks noChangeArrowheads="1"/>
          </p:cNvSpPr>
          <p:nvPr/>
        </p:nvSpPr>
        <p:spPr>
          <a:xfrm>
            <a:off x="249238" y="1365250"/>
            <a:ext cx="8064500" cy="4329113"/>
          </a:xfrm>
          <a:prstGeom prst="rect">
            <a:avLst/>
          </a:prstGeom>
        </p:spPr>
        <p:txBody>
          <a:bodyPr/>
          <a:lstStyle>
            <a:lvl1pPr marL="188913" indent="-188913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665163" indent="-28575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0842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5033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Font typeface="Wingdings" charset="0"/>
              <a:buChar char="§"/>
              <a:tabLst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19224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5EA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3796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377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8368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377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2940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377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751263" indent="-2286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rgbClr val="00377D"/>
              </a:buClr>
              <a:buFont typeface="Wingdings" charset="0"/>
              <a:buChar char="§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de-DE" b="1" kern="0" dirty="0"/>
              <a:t>SQL </a:t>
            </a:r>
            <a:r>
              <a:rPr lang="de-DE" b="1" kern="0" dirty="0" err="1"/>
              <a:t>Alchemy</a:t>
            </a:r>
            <a:endParaRPr lang="de-DE" b="1" kern="0" dirty="0"/>
          </a:p>
          <a:p>
            <a:pPr lvl="1"/>
            <a:r>
              <a:rPr lang="de-DE" sz="1200" kern="0" dirty="0"/>
              <a:t>ORM – </a:t>
            </a:r>
            <a:r>
              <a:rPr lang="de-DE" sz="1200" kern="0" dirty="0" err="1"/>
              <a:t>Object</a:t>
            </a:r>
            <a:r>
              <a:rPr lang="de-DE" sz="1200" kern="0" dirty="0"/>
              <a:t> Relational Mapping</a:t>
            </a:r>
          </a:p>
          <a:p>
            <a:pPr lvl="1"/>
            <a:r>
              <a:rPr lang="de-DE" sz="1200" kern="0" dirty="0"/>
              <a:t>Zugriff (lesen/schreiben) auf Datenbank</a:t>
            </a:r>
          </a:p>
          <a:p>
            <a:pPr lvl="1"/>
            <a:r>
              <a:rPr lang="de-DE" sz="1200" kern="0" dirty="0"/>
              <a:t>Flexibilität</a:t>
            </a:r>
          </a:p>
          <a:p>
            <a:pPr lvl="1"/>
            <a:r>
              <a:rPr lang="de-DE" sz="1200" kern="0" dirty="0"/>
              <a:t>Erhöhung der Produktivität</a:t>
            </a:r>
          </a:p>
          <a:p>
            <a:endParaRPr lang="de-DE" kern="0" dirty="0"/>
          </a:p>
          <a:p>
            <a:pPr marL="0" indent="0">
              <a:buFont typeface="Wingdings" charset="0"/>
              <a:buNone/>
            </a:pPr>
            <a:endParaRPr lang="de-DE" kern="0" dirty="0"/>
          </a:p>
        </p:txBody>
      </p:sp>
      <p:pic>
        <p:nvPicPr>
          <p:cNvPr id="8" name="Grafik 7" descr="Ein Bild, das Text, Cartoon enthält.&#10;&#10;Automatisch generierte Beschreibung">
            <a:extLst>
              <a:ext uri="{FF2B5EF4-FFF2-40B4-BE49-F238E27FC236}">
                <a16:creationId xmlns:a16="http://schemas.microsoft.com/office/drawing/2014/main" id="{0E2A89CD-9346-DCF6-D8B2-E5EF04424D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4137" y="1365249"/>
            <a:ext cx="4919351" cy="2767135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C833E51C-B3CB-C5B7-106C-1308482AB039}"/>
              </a:ext>
            </a:extLst>
          </p:cNvPr>
          <p:cNvSpPr txBox="1"/>
          <p:nvPr/>
        </p:nvSpPr>
        <p:spPr>
          <a:xfrm>
            <a:off x="4320720" y="4140083"/>
            <a:ext cx="4146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00" dirty="0">
                <a:solidFill>
                  <a:schemeClr val="tx1"/>
                </a:solidFill>
              </a:rPr>
              <a:t>https://files.realpython.com/media/Flask-by-Example-Setting-up-Postgres-SQLAlchemy-and-Alembic_Watermarked.0cbf10a02bca.jpg</a:t>
            </a:r>
          </a:p>
        </p:txBody>
      </p:sp>
    </p:spTree>
    <p:extLst>
      <p:ext uri="{BB962C8B-B14F-4D97-AF65-F5344CB8AC3E}">
        <p14:creationId xmlns:p14="http://schemas.microsoft.com/office/powerpoint/2010/main" val="820852973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Master_3zu4_2022">
  <a:themeElements>
    <a:clrScheme name="Leere Präsentation 2">
      <a:dk1>
        <a:srgbClr val="000000"/>
      </a:dk1>
      <a:lt1>
        <a:srgbClr val="FFFFFF"/>
      </a:lt1>
      <a:dk2>
        <a:srgbClr val="005EAD"/>
      </a:dk2>
      <a:lt2>
        <a:srgbClr val="000000"/>
      </a:lt2>
      <a:accent1>
        <a:srgbClr val="C0C0C0"/>
      </a:accent1>
      <a:accent2>
        <a:srgbClr val="005EAD"/>
      </a:accent2>
      <a:accent3>
        <a:srgbClr val="FFFFFF"/>
      </a:accent3>
      <a:accent4>
        <a:srgbClr val="000000"/>
      </a:accent4>
      <a:accent5>
        <a:srgbClr val="DCDCDC"/>
      </a:accent5>
      <a:accent6>
        <a:srgbClr val="00549C"/>
      </a:accent6>
      <a:hlink>
        <a:srgbClr val="B2B2B2"/>
      </a:hlink>
      <a:folHlink>
        <a:srgbClr val="000000"/>
      </a:folHlink>
    </a:clrScheme>
    <a:fontScheme name="Leere Prä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2"/>
              </a:solidFill>
            </a14:hiddenFill>
          </a:ext>
          <a:ext uri="{AF507438-7753-43e0-B8FC-AC1667EBCBE1}">
            <a14:hiddenEffects xmlns=""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</a:defRPr>
        </a:defPPr>
      </a:lstStyle>
    </a:spDef>
    <a:lnDef>
      <a:spPr bwMode="auto">
        <a:noFill/>
        <a:ln w="38100" cap="rnd" cmpd="sng" algn="ctr">
          <a:solidFill>
            <a:srgbClr val="BE006E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2"/>
              </a:solidFill>
            </a14:hiddenFill>
          </a:ext>
          <a:ext uri="{AF507438-7753-43e0-B8FC-AC1667EBCBE1}">
            <a14:hiddenEffects xmlns=""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</a:lnDef>
  </a:objectDefaults>
  <a:extraClrSchemeLst>
    <a:extraClrScheme>
      <a:clrScheme name="Leere Präsentation 1">
        <a:dk1>
          <a:srgbClr val="000000"/>
        </a:dk1>
        <a:lt1>
          <a:srgbClr val="FFFFFF"/>
        </a:lt1>
        <a:dk2>
          <a:srgbClr val="0033CC"/>
        </a:dk2>
        <a:lt2>
          <a:srgbClr val="000000"/>
        </a:lt2>
        <a:accent1>
          <a:srgbClr val="3399FF"/>
        </a:accent1>
        <a:accent2>
          <a:srgbClr val="0033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002DB9"/>
        </a:accent6>
        <a:hlink>
          <a:srgbClr val="CC00CC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2">
        <a:dk1>
          <a:srgbClr val="000000"/>
        </a:dk1>
        <a:lt1>
          <a:srgbClr val="FFFFFF"/>
        </a:lt1>
        <a:dk2>
          <a:srgbClr val="005EAD"/>
        </a:dk2>
        <a:lt2>
          <a:srgbClr val="000000"/>
        </a:lt2>
        <a:accent1>
          <a:srgbClr val="C0C0C0"/>
        </a:accent1>
        <a:accent2>
          <a:srgbClr val="005EA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49C"/>
        </a:accent6>
        <a:hlink>
          <a:srgbClr val="B2B2B2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PPT-Master_4zu3_2022</Template>
  <TotalTime>0</TotalTime>
  <Words>421</Words>
  <Application>Microsoft Office PowerPoint</Application>
  <PresentationFormat>Bildschirmpräsentation (4:3)</PresentationFormat>
  <Paragraphs>113</Paragraphs>
  <Slides>11</Slides>
  <Notes>0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  <vt:variant>
        <vt:lpstr>Zielgruppenorientierte Präsentationen</vt:lpstr>
      </vt:variant>
      <vt:variant>
        <vt:i4>1</vt:i4>
      </vt:variant>
    </vt:vector>
  </HeadingPairs>
  <TitlesOfParts>
    <vt:vector size="17" baseType="lpstr">
      <vt:lpstr>Arial</vt:lpstr>
      <vt:lpstr>Syntax</vt:lpstr>
      <vt:lpstr>Times</vt:lpstr>
      <vt:lpstr>Wingdings</vt:lpstr>
      <vt:lpstr>Master_3zu4_2022</vt:lpstr>
      <vt:lpstr>Transparenzregister</vt:lpstr>
      <vt:lpstr>Transparenzregister</vt:lpstr>
      <vt:lpstr>Transparenzregister</vt:lpstr>
      <vt:lpstr>Transparenzregister</vt:lpstr>
      <vt:lpstr>Transparenzregister</vt:lpstr>
      <vt:lpstr>Transparenzregister</vt:lpstr>
      <vt:lpstr>Transparenzregister</vt:lpstr>
      <vt:lpstr>Transparenzregister</vt:lpstr>
      <vt:lpstr>Transparenzregister</vt:lpstr>
      <vt:lpstr>Transparenzregister</vt:lpstr>
      <vt:lpstr>Transparenzregister</vt:lpstr>
      <vt:lpstr>Mustermann1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Big Data Processing</dc:title>
  <dc:creator>Sebastian Zeleny</dc:creator>
  <cp:lastModifiedBy>Sebastian Zeleny</cp:lastModifiedBy>
  <cp:revision>6</cp:revision>
  <cp:lastPrinted>2010-04-29T14:30:22Z</cp:lastPrinted>
  <dcterms:created xsi:type="dcterms:W3CDTF">2023-06-12T06:25:21Z</dcterms:created>
  <dcterms:modified xsi:type="dcterms:W3CDTF">2023-06-21T06:38:09Z</dcterms:modified>
</cp:coreProperties>
</file>