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16" r:id="rId2"/>
    <p:sldId id="417" r:id="rId3"/>
    <p:sldId id="432" r:id="rId4"/>
    <p:sldId id="426" r:id="rId5"/>
    <p:sldId id="427" r:id="rId6"/>
    <p:sldId id="428" r:id="rId7"/>
    <p:sldId id="429" r:id="rId8"/>
    <p:sldId id="430" r:id="rId9"/>
    <p:sldId id="431" r:id="rId10"/>
    <p:sldId id="422" r:id="rId11"/>
    <p:sldId id="423" r:id="rId12"/>
    <p:sldId id="424" r:id="rId13"/>
    <p:sldId id="425" r:id="rId14"/>
  </p:sldIdLst>
  <p:sldSz cx="9144000" cy="6858000" type="screen4x3"/>
  <p:notesSz cx="6858000" cy="9661525"/>
  <p:custShowLst>
    <p:custShow name="Mustermann1" id="0">
      <p:sldLst/>
    </p:custShow>
  </p:custShow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">
          <p15:clr>
            <a:srgbClr val="A4A3A4"/>
          </p15:clr>
        </p15:guide>
        <p15:guide id="2" orient="horz" pos="2863">
          <p15:clr>
            <a:srgbClr val="A4A3A4"/>
          </p15:clr>
        </p15:guide>
        <p15:guide id="3" orient="horz" pos="813">
          <p15:clr>
            <a:srgbClr val="A4A3A4"/>
          </p15:clr>
        </p15:guide>
        <p15:guide id="4" orient="horz" pos="3118">
          <p15:clr>
            <a:srgbClr val="A4A3A4"/>
          </p15:clr>
        </p15:guide>
        <p15:guide id="5" orient="horz" pos="365">
          <p15:clr>
            <a:srgbClr val="A4A3A4"/>
          </p15:clr>
        </p15:guide>
        <p15:guide id="6" orient="horz" pos="595">
          <p15:clr>
            <a:srgbClr val="A4A3A4"/>
          </p15:clr>
        </p15:guide>
        <p15:guide id="7" pos="2881">
          <p15:clr>
            <a:srgbClr val="A4A3A4"/>
          </p15:clr>
        </p15:guide>
        <p15:guide id="8" pos="293">
          <p15:clr>
            <a:srgbClr val="A4A3A4"/>
          </p15:clr>
        </p15:guide>
        <p15:guide id="9" pos="1394">
          <p15:clr>
            <a:srgbClr val="A4A3A4"/>
          </p15:clr>
        </p15:guide>
        <p15:guide id="10" pos="1303">
          <p15:clr>
            <a:srgbClr val="A4A3A4"/>
          </p15:clr>
        </p15:guide>
        <p15:guide id="11" orient="horz" pos="796">
          <p15:clr>
            <a:srgbClr val="A4A3A4"/>
          </p15:clr>
        </p15:guide>
        <p15:guide id="12" orient="horz" pos="116">
          <p15:clr>
            <a:srgbClr val="A4A3A4"/>
          </p15:clr>
        </p15:guide>
        <p15:guide id="13" orient="horz" pos="338">
          <p15:clr>
            <a:srgbClr val="A4A3A4"/>
          </p15:clr>
        </p15:guide>
        <p15:guide id="14" orient="horz" pos="4153">
          <p15:clr>
            <a:srgbClr val="A4A3A4"/>
          </p15:clr>
        </p15:guide>
        <p15:guide id="15" orient="horz" pos="3860">
          <p15:clr>
            <a:srgbClr val="A4A3A4"/>
          </p15:clr>
        </p15:guide>
        <p15:guide id="16" pos="2879">
          <p15:clr>
            <a:srgbClr val="A4A3A4"/>
          </p15:clr>
        </p15:guide>
        <p15:guide id="17" pos="1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E006E"/>
    <a:srgbClr val="FF3300"/>
    <a:srgbClr val="800000"/>
    <a:srgbClr val="990000"/>
    <a:srgbClr val="CC0000"/>
    <a:srgbClr val="FFCC00"/>
    <a:srgbClr val="005EAD"/>
    <a:srgbClr val="002F52"/>
    <a:srgbClr val="0037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5276" autoAdjust="0"/>
  </p:normalViewPr>
  <p:slideViewPr>
    <p:cSldViewPr snapToGrid="0" showGuides="1">
      <p:cViewPr varScale="1">
        <p:scale>
          <a:sx n="78" d="100"/>
          <a:sy n="78" d="100"/>
        </p:scale>
        <p:origin x="1594" y="72"/>
      </p:cViewPr>
      <p:guideLst>
        <p:guide orient="horz" pos="112"/>
        <p:guide orient="horz" pos="2863"/>
        <p:guide orient="horz" pos="813"/>
        <p:guide orient="horz" pos="3118"/>
        <p:guide orient="horz" pos="365"/>
        <p:guide orient="horz" pos="595"/>
        <p:guide pos="2881"/>
        <p:guide pos="293"/>
        <p:guide pos="1394"/>
        <p:guide pos="1303"/>
        <p:guide orient="horz" pos="796"/>
        <p:guide orient="horz" pos="116"/>
        <p:guide orient="horz" pos="338"/>
        <p:guide orient="horz" pos="4153"/>
        <p:guide orient="horz" pos="3860"/>
        <p:guide pos="2879"/>
        <p:guide pos="1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1" d="100"/>
          <a:sy n="121" d="100"/>
        </p:scale>
        <p:origin x="-312" y="-112"/>
      </p:cViewPr>
      <p:guideLst>
        <p:guide orient="horz" pos="304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77338"/>
            <a:ext cx="2971800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177338"/>
            <a:ext cx="2971800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fld id="{D54606BC-1185-6343-8CD4-1A7CC7DA3AB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9445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081213" y="536575"/>
            <a:ext cx="11022013" cy="8266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819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85750" y="8910638"/>
            <a:ext cx="628650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</p:txBody>
      </p:sp>
    </p:spTree>
    <p:extLst>
      <p:ext uri="{BB962C8B-B14F-4D97-AF65-F5344CB8AC3E}">
        <p14:creationId xmlns:p14="http://schemas.microsoft.com/office/powerpoint/2010/main" val="16122181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1pPr>
    <a:lvl2pPr marL="4572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2pPr>
    <a:lvl3pPr marL="9144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3pPr>
    <a:lvl4pPr marL="13716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4pPr>
    <a:lvl5pPr marL="18288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2"/>
          <p:cNvSpPr>
            <a:spLocks noGrp="1"/>
          </p:cNvSpPr>
          <p:nvPr>
            <p:ph type="pic" sz="quarter" idx="12"/>
          </p:nvPr>
        </p:nvSpPr>
        <p:spPr>
          <a:xfrm>
            <a:off x="0" y="1082099"/>
            <a:ext cx="9144000" cy="4681587"/>
          </a:xfrm>
          <a:prstGeom prst="rect">
            <a:avLst/>
          </a:prstGeom>
        </p:spPr>
        <p:txBody>
          <a:bodyPr vert="horz"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pic>
        <p:nvPicPr>
          <p:cNvPr id="9" name="Bild 8" descr="Claim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6317214"/>
            <a:ext cx="1269759" cy="278849"/>
          </a:xfrm>
          <a:prstGeom prst="rect">
            <a:avLst/>
          </a:prstGeom>
        </p:spPr>
      </p:pic>
      <p:pic>
        <p:nvPicPr>
          <p:cNvPr id="10" name="Bild 9" descr="FH-SWF_Logo-RGB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294" y="5964229"/>
            <a:ext cx="1966296" cy="722312"/>
          </a:xfrm>
          <a:prstGeom prst="rect">
            <a:avLst/>
          </a:prstGeom>
        </p:spPr>
      </p:pic>
      <p:sp>
        <p:nvSpPr>
          <p:cNvPr id="11" name="Titel 6"/>
          <p:cNvSpPr txBox="1">
            <a:spLocks/>
          </p:cNvSpPr>
          <p:nvPr userDrawn="1"/>
        </p:nvSpPr>
        <p:spPr>
          <a:xfrm>
            <a:off x="250825" y="185738"/>
            <a:ext cx="8638960" cy="33655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de-DE" dirty="0"/>
          </a:p>
        </p:txBody>
      </p:sp>
      <p:sp>
        <p:nvSpPr>
          <p:cNvPr id="12" name="Textplatzhalter 3" title="Test"/>
          <p:cNvSpPr>
            <a:spLocks noGrp="1"/>
          </p:cNvSpPr>
          <p:nvPr>
            <p:ph type="body" sz="quarter" idx="11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9238" y="1263650"/>
            <a:ext cx="8647088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2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513530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788463" y="1263650"/>
            <a:ext cx="4101214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17" name="Inhaltsplatzhalter 2"/>
          <p:cNvSpPr>
            <a:spLocks noGrp="1"/>
          </p:cNvSpPr>
          <p:nvPr>
            <p:ph idx="13"/>
          </p:nvPr>
        </p:nvSpPr>
        <p:spPr>
          <a:xfrm>
            <a:off x="249238" y="1263650"/>
            <a:ext cx="4079243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061021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6224" y="1622716"/>
            <a:ext cx="8648377" cy="4505034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3" title="Test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1263650"/>
            <a:ext cx="8639175" cy="249391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6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Abschnittsüberschrift (Arial 16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4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3137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 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6225" y="1622716"/>
            <a:ext cx="4088906" cy="4505034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3" title="Test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1263650"/>
            <a:ext cx="8639175" cy="249391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6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Abschnittsüberschrift (Arial 16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4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16" name="Inhaltsplatzhalter 2"/>
          <p:cNvSpPr>
            <a:spLocks noGrp="1"/>
          </p:cNvSpPr>
          <p:nvPr>
            <p:ph idx="15"/>
          </p:nvPr>
        </p:nvSpPr>
        <p:spPr>
          <a:xfrm>
            <a:off x="4788463" y="1622717"/>
            <a:ext cx="4101214" cy="4505033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910368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hne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25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2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cxnSp>
        <p:nvCxnSpPr>
          <p:cNvPr id="10" name="Gerade Verbindung 9"/>
          <p:cNvCxnSpPr/>
          <p:nvPr userDrawn="1"/>
        </p:nvCxnSpPr>
        <p:spPr bwMode="auto">
          <a:xfrm>
            <a:off x="-4762" y="921657"/>
            <a:ext cx="4575175" cy="0"/>
          </a:xfrm>
          <a:prstGeom prst="line">
            <a:avLst/>
          </a:prstGeom>
          <a:noFill/>
          <a:ln w="38100" cap="rnd" cmpd="sng" algn="ctr">
            <a:solidFill>
              <a:srgbClr val="BE006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246063" y="1263650"/>
            <a:ext cx="8648699" cy="4864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005EAD"/>
              </a:buClr>
              <a:buNone/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050933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fade/>
  </p:transition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5EA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188913" indent="-188913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1pPr>
      <a:lvl2pPr marL="665163" indent="-28575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2pPr>
      <a:lvl3pPr marL="10842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3pPr>
      <a:lvl4pPr marL="15033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tabLst/>
        <a:defRPr sz="1600">
          <a:solidFill>
            <a:schemeClr val="tx1"/>
          </a:solidFill>
          <a:latin typeface="Arial"/>
          <a:ea typeface="+mn-ea"/>
          <a:cs typeface="Arial"/>
        </a:defRPr>
      </a:lvl4pPr>
      <a:lvl5pPr marL="19224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5pPr>
      <a:lvl6pPr marL="23796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6pPr>
      <a:lvl7pPr marL="28368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7pPr>
      <a:lvl8pPr marL="32940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8pPr>
      <a:lvl9pPr marL="37512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huggingface.co/ProsusAI/finber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Textplatzhalt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200" dirty="0"/>
              <a:t>Vortrag zur Seminararbeit „Text Mining / </a:t>
            </a:r>
            <a:r>
              <a:rPr lang="de-DE" sz="2200" dirty="0" err="1"/>
              <a:t>Sentimentanalyse</a:t>
            </a:r>
            <a:r>
              <a:rPr lang="de-DE" sz="2200" dirty="0"/>
              <a:t>“ (PG Transparenzregister) – Dr. Sascha Shuxia Zhu (06.07.2023)</a:t>
            </a:r>
          </a:p>
        </p:txBody>
      </p:sp>
      <p:pic>
        <p:nvPicPr>
          <p:cNvPr id="5" name="Bild 4" descr="shutterstock_73056277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6" b="8032"/>
          <a:stretch/>
        </p:blipFill>
        <p:spPr>
          <a:xfrm>
            <a:off x="0" y="1090613"/>
            <a:ext cx="9144000" cy="4678362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 bwMode="auto">
          <a:xfrm>
            <a:off x="0" y="5749200"/>
            <a:ext cx="4575175" cy="0"/>
          </a:xfrm>
          <a:prstGeom prst="line">
            <a:avLst/>
          </a:prstGeom>
          <a:noFill/>
          <a:ln w="38100" cap="rnd" cmpd="sng" algn="ctr">
            <a:solidFill>
              <a:srgbClr val="B0046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01240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68EEF7CE-5737-D605-7078-2ECE197B239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578823624"/>
              </p:ext>
            </p:extLst>
          </p:nvPr>
        </p:nvGraphicFramePr>
        <p:xfrm>
          <a:off x="125799" y="1263650"/>
          <a:ext cx="8886051" cy="4398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42">
                  <a:extLst>
                    <a:ext uri="{9D8B030D-6E8A-4147-A177-3AD203B41FA5}">
                      <a16:colId xmlns:a16="http://schemas.microsoft.com/office/drawing/2014/main" val="966746237"/>
                    </a:ext>
                  </a:extLst>
                </a:gridCol>
                <a:gridCol w="2415341">
                  <a:extLst>
                    <a:ext uri="{9D8B030D-6E8A-4147-A177-3AD203B41FA5}">
                      <a16:colId xmlns:a16="http://schemas.microsoft.com/office/drawing/2014/main" val="4234032602"/>
                    </a:ext>
                  </a:extLst>
                </a:gridCol>
                <a:gridCol w="478972">
                  <a:extLst>
                    <a:ext uri="{9D8B030D-6E8A-4147-A177-3AD203B41FA5}">
                      <a16:colId xmlns:a16="http://schemas.microsoft.com/office/drawing/2014/main" val="2428175441"/>
                    </a:ext>
                  </a:extLst>
                </a:gridCol>
                <a:gridCol w="452846">
                  <a:extLst>
                    <a:ext uri="{9D8B030D-6E8A-4147-A177-3AD203B41FA5}">
                      <a16:colId xmlns:a16="http://schemas.microsoft.com/office/drawing/2014/main" val="2952644405"/>
                    </a:ext>
                  </a:extLst>
                </a:gridCol>
                <a:gridCol w="539931">
                  <a:extLst>
                    <a:ext uri="{9D8B030D-6E8A-4147-A177-3AD203B41FA5}">
                      <a16:colId xmlns:a16="http://schemas.microsoft.com/office/drawing/2014/main" val="1902843135"/>
                    </a:ext>
                  </a:extLst>
                </a:gridCol>
                <a:gridCol w="514711">
                  <a:extLst>
                    <a:ext uri="{9D8B030D-6E8A-4147-A177-3AD203B41FA5}">
                      <a16:colId xmlns:a16="http://schemas.microsoft.com/office/drawing/2014/main" val="1081691011"/>
                    </a:ext>
                  </a:extLst>
                </a:gridCol>
                <a:gridCol w="556443">
                  <a:extLst>
                    <a:ext uri="{9D8B030D-6E8A-4147-A177-3AD203B41FA5}">
                      <a16:colId xmlns:a16="http://schemas.microsoft.com/office/drawing/2014/main" val="3972963644"/>
                    </a:ext>
                  </a:extLst>
                </a:gridCol>
                <a:gridCol w="531223">
                  <a:extLst>
                    <a:ext uri="{9D8B030D-6E8A-4147-A177-3AD203B41FA5}">
                      <a16:colId xmlns:a16="http://schemas.microsoft.com/office/drawing/2014/main" val="4020391875"/>
                    </a:ext>
                  </a:extLst>
                </a:gridCol>
                <a:gridCol w="637335">
                  <a:extLst>
                    <a:ext uri="{9D8B030D-6E8A-4147-A177-3AD203B41FA5}">
                      <a16:colId xmlns:a16="http://schemas.microsoft.com/office/drawing/2014/main" val="1093204137"/>
                    </a:ext>
                  </a:extLst>
                </a:gridCol>
                <a:gridCol w="711554">
                  <a:extLst>
                    <a:ext uri="{9D8B030D-6E8A-4147-A177-3AD203B41FA5}">
                      <a16:colId xmlns:a16="http://schemas.microsoft.com/office/drawing/2014/main" val="4097414140"/>
                    </a:ext>
                  </a:extLst>
                </a:gridCol>
                <a:gridCol w="866504">
                  <a:extLst>
                    <a:ext uri="{9D8B030D-6E8A-4147-A177-3AD203B41FA5}">
                      <a16:colId xmlns:a16="http://schemas.microsoft.com/office/drawing/2014/main" val="3885508800"/>
                    </a:ext>
                  </a:extLst>
                </a:gridCol>
                <a:gridCol w="934649">
                  <a:extLst>
                    <a:ext uri="{9D8B030D-6E8A-4147-A177-3AD203B41FA5}">
                      <a16:colId xmlns:a16="http://schemas.microsoft.com/office/drawing/2014/main" val="35008828"/>
                    </a:ext>
                  </a:extLst>
                </a:gridCol>
              </a:tblGrid>
              <a:tr h="620214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News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FinBERT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values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 in %)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VADER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de-DE" sz="11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Flair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Eigene Sentiment-Analyse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873771750"/>
                  </a:ext>
                </a:extLst>
              </a:tr>
              <a:tr h="271793"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polarity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subject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87875555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Shares of Thyssen Krupp subsidiary </a:t>
                      </a:r>
                      <a:r>
                        <a:rPr lang="en-GB" sz="1200" dirty="0" err="1"/>
                        <a:t>Nucera</a:t>
                      </a:r>
                      <a:r>
                        <a:rPr lang="en-GB" sz="1200" dirty="0"/>
                        <a:t> will be issued at 20 euros.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2.72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1.68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95.60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16.7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83.3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NEGATIVE (0.964)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68953258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Rheinmetall wants to produce parts for </a:t>
                      </a:r>
                      <a:r>
                        <a:rPr lang="en-GB" sz="1200" dirty="0" err="1"/>
                        <a:t>Kampfjet</a:t>
                      </a:r>
                      <a:r>
                        <a:rPr lang="en-GB" sz="1200" dirty="0"/>
                        <a:t> in NRW.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12.44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0.91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86.65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(0.9398)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3062065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No company-related terminations at Bosch until the end of 2027.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1.48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53.17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45.35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80.4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19.6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(0.8076)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8861378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RTL sells P.M. magazine family to </a:t>
                      </a:r>
                      <a:r>
                        <a:rPr lang="en-GB" sz="1200" dirty="0" err="1"/>
                        <a:t>GeraNova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Bruckmann</a:t>
                      </a:r>
                      <a:r>
                        <a:rPr lang="en-GB" sz="1200" dirty="0"/>
                        <a:t>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2.58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4.53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92.89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(0.7504)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64237285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Scent manufacturer Symrise defends itself in court against cartel accusations.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8.73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86.14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5.14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79.6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20.4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(0.8942)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NEGATIVE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632393124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Discounter Lidl is transforming Germany's business.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27.40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1.18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71.42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(0.9981)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18351226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Bayer reports success in first cell therapy against Parkinson's.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93.60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1.17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5.23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31.6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68.4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0.275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0.167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(0.9991)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941751170"/>
                  </a:ext>
                </a:extLst>
              </a:tr>
            </a:tbl>
          </a:graphicData>
        </a:graphic>
      </p:graphicFrame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7. Sentiment-Analyse-Tools: ANWENDUNG AUF MOCK-DATENSATZ (1)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99523799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68EEF7CE-5737-D605-7078-2ECE197B239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664454769"/>
              </p:ext>
            </p:extLst>
          </p:nvPr>
        </p:nvGraphicFramePr>
        <p:xfrm>
          <a:off x="125799" y="1197326"/>
          <a:ext cx="8886051" cy="5574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42">
                  <a:extLst>
                    <a:ext uri="{9D8B030D-6E8A-4147-A177-3AD203B41FA5}">
                      <a16:colId xmlns:a16="http://schemas.microsoft.com/office/drawing/2014/main" val="966746237"/>
                    </a:ext>
                  </a:extLst>
                </a:gridCol>
                <a:gridCol w="2415341">
                  <a:extLst>
                    <a:ext uri="{9D8B030D-6E8A-4147-A177-3AD203B41FA5}">
                      <a16:colId xmlns:a16="http://schemas.microsoft.com/office/drawing/2014/main" val="4234032602"/>
                    </a:ext>
                  </a:extLst>
                </a:gridCol>
                <a:gridCol w="478972">
                  <a:extLst>
                    <a:ext uri="{9D8B030D-6E8A-4147-A177-3AD203B41FA5}">
                      <a16:colId xmlns:a16="http://schemas.microsoft.com/office/drawing/2014/main" val="2428175441"/>
                    </a:ext>
                  </a:extLst>
                </a:gridCol>
                <a:gridCol w="452846">
                  <a:extLst>
                    <a:ext uri="{9D8B030D-6E8A-4147-A177-3AD203B41FA5}">
                      <a16:colId xmlns:a16="http://schemas.microsoft.com/office/drawing/2014/main" val="2952644405"/>
                    </a:ext>
                  </a:extLst>
                </a:gridCol>
                <a:gridCol w="539931">
                  <a:extLst>
                    <a:ext uri="{9D8B030D-6E8A-4147-A177-3AD203B41FA5}">
                      <a16:colId xmlns:a16="http://schemas.microsoft.com/office/drawing/2014/main" val="1902843135"/>
                    </a:ext>
                  </a:extLst>
                </a:gridCol>
                <a:gridCol w="514711">
                  <a:extLst>
                    <a:ext uri="{9D8B030D-6E8A-4147-A177-3AD203B41FA5}">
                      <a16:colId xmlns:a16="http://schemas.microsoft.com/office/drawing/2014/main" val="1081691011"/>
                    </a:ext>
                  </a:extLst>
                </a:gridCol>
                <a:gridCol w="556443">
                  <a:extLst>
                    <a:ext uri="{9D8B030D-6E8A-4147-A177-3AD203B41FA5}">
                      <a16:colId xmlns:a16="http://schemas.microsoft.com/office/drawing/2014/main" val="3972963644"/>
                    </a:ext>
                  </a:extLst>
                </a:gridCol>
                <a:gridCol w="531223">
                  <a:extLst>
                    <a:ext uri="{9D8B030D-6E8A-4147-A177-3AD203B41FA5}">
                      <a16:colId xmlns:a16="http://schemas.microsoft.com/office/drawing/2014/main" val="4020391875"/>
                    </a:ext>
                  </a:extLst>
                </a:gridCol>
                <a:gridCol w="637335">
                  <a:extLst>
                    <a:ext uri="{9D8B030D-6E8A-4147-A177-3AD203B41FA5}">
                      <a16:colId xmlns:a16="http://schemas.microsoft.com/office/drawing/2014/main" val="1093204137"/>
                    </a:ext>
                  </a:extLst>
                </a:gridCol>
                <a:gridCol w="711554">
                  <a:extLst>
                    <a:ext uri="{9D8B030D-6E8A-4147-A177-3AD203B41FA5}">
                      <a16:colId xmlns:a16="http://schemas.microsoft.com/office/drawing/2014/main" val="4097414140"/>
                    </a:ext>
                  </a:extLst>
                </a:gridCol>
                <a:gridCol w="866504">
                  <a:extLst>
                    <a:ext uri="{9D8B030D-6E8A-4147-A177-3AD203B41FA5}">
                      <a16:colId xmlns:a16="http://schemas.microsoft.com/office/drawing/2014/main" val="3885508800"/>
                    </a:ext>
                  </a:extLst>
                </a:gridCol>
                <a:gridCol w="934649">
                  <a:extLst>
                    <a:ext uri="{9D8B030D-6E8A-4147-A177-3AD203B41FA5}">
                      <a16:colId xmlns:a16="http://schemas.microsoft.com/office/drawing/2014/main" val="35008828"/>
                    </a:ext>
                  </a:extLst>
                </a:gridCol>
              </a:tblGrid>
              <a:tr h="620214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News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FinBERT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VADER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de-DE" sz="11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Flair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Eigene Sentiment-Analyse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873771750"/>
                  </a:ext>
                </a:extLst>
              </a:tr>
              <a:tr h="271793"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polarity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subject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87875555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Volkswagen invests a million euros.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7.34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1.06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91.60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NEGATIVE (0.5824)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68953258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Volkswagen invests a billion euros.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7.19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1.00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91.81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(0.5373)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3062065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Volkswagen invests a billion euros in new plant.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17.58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0.82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81.60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(0.7906)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8861378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Volkswagen invests a billion euros in South America.</a:t>
                      </a:r>
                      <a:endParaRPr lang="LID4096" sz="12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13.53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0.89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85.58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NEGATIVE (0.6402)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64237285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Diehl grows strong.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86.63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1.54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11.84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62.3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37.7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0.43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0.73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(0.9992)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632393124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Diehl is strongly growing.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86.01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0.66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13.32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65.5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34.5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0.43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0.73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(0.999)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18351226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Diehl grows strongly - also because of arms deliveries.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95.43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1.74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2.84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23.1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76.9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0.43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0.73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(0.9975)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941751170"/>
                  </a:ext>
                </a:extLst>
              </a:tr>
              <a:tr h="271793">
                <a:tc>
                  <a:txBody>
                    <a:bodyPr/>
                    <a:lstStyle/>
                    <a:p>
                      <a:r>
                        <a:rPr lang="de-DE" sz="1200" dirty="0"/>
                        <a:t>15</a:t>
                      </a:r>
                      <a:endParaRPr lang="LID4096" sz="12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Diehl is growing strongly - also because of the delivery of weapons to Ukraine.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94.19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1.04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4.78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22.8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59.9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17.4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0.43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0.73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(0.9968)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912160710"/>
                  </a:ext>
                </a:extLst>
              </a:tr>
              <a:tr h="271793">
                <a:tc>
                  <a:txBody>
                    <a:bodyPr/>
                    <a:lstStyle/>
                    <a:p>
                      <a:r>
                        <a:rPr lang="de-DE" sz="1200" dirty="0"/>
                        <a:t>16</a:t>
                      </a:r>
                      <a:endParaRPr lang="LID4096" sz="12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Diehl in focus</a:t>
                      </a: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also because of the delivery of weapons to Ukraine.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19.23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2.61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78.15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79.1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20.9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(0.7682)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230398467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lang="de-DE" sz="1200" dirty="0"/>
                        <a:t>17</a:t>
                      </a:r>
                      <a:endParaRPr lang="LID4096" sz="12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Diehl delivers weapons to Ukraine.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9.38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1.52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89.10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58.0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42.0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 (0.9503)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NEUTRAL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256850594"/>
                  </a:ext>
                </a:extLst>
              </a:tr>
            </a:tbl>
          </a:graphicData>
        </a:graphic>
      </p:graphicFrame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7. Sentiment-Analyse-Tools: ANWENDUNG AUF MOCK-DATENSATZ (2)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12585090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68EEF7CE-5737-D605-7078-2ECE197B239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401154818"/>
              </p:ext>
            </p:extLst>
          </p:nvPr>
        </p:nvGraphicFramePr>
        <p:xfrm>
          <a:off x="125799" y="1197326"/>
          <a:ext cx="8886051" cy="5092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42">
                  <a:extLst>
                    <a:ext uri="{9D8B030D-6E8A-4147-A177-3AD203B41FA5}">
                      <a16:colId xmlns:a16="http://schemas.microsoft.com/office/drawing/2014/main" val="966746237"/>
                    </a:ext>
                  </a:extLst>
                </a:gridCol>
                <a:gridCol w="2415341">
                  <a:extLst>
                    <a:ext uri="{9D8B030D-6E8A-4147-A177-3AD203B41FA5}">
                      <a16:colId xmlns:a16="http://schemas.microsoft.com/office/drawing/2014/main" val="4234032602"/>
                    </a:ext>
                  </a:extLst>
                </a:gridCol>
                <a:gridCol w="478972">
                  <a:extLst>
                    <a:ext uri="{9D8B030D-6E8A-4147-A177-3AD203B41FA5}">
                      <a16:colId xmlns:a16="http://schemas.microsoft.com/office/drawing/2014/main" val="2428175441"/>
                    </a:ext>
                  </a:extLst>
                </a:gridCol>
                <a:gridCol w="452846">
                  <a:extLst>
                    <a:ext uri="{9D8B030D-6E8A-4147-A177-3AD203B41FA5}">
                      <a16:colId xmlns:a16="http://schemas.microsoft.com/office/drawing/2014/main" val="2952644405"/>
                    </a:ext>
                  </a:extLst>
                </a:gridCol>
                <a:gridCol w="499209">
                  <a:extLst>
                    <a:ext uri="{9D8B030D-6E8A-4147-A177-3AD203B41FA5}">
                      <a16:colId xmlns:a16="http://schemas.microsoft.com/office/drawing/2014/main" val="1902843135"/>
                    </a:ext>
                  </a:extLst>
                </a:gridCol>
                <a:gridCol w="422564">
                  <a:extLst>
                    <a:ext uri="{9D8B030D-6E8A-4147-A177-3AD203B41FA5}">
                      <a16:colId xmlns:a16="http://schemas.microsoft.com/office/drawing/2014/main" val="1081691011"/>
                    </a:ext>
                  </a:extLst>
                </a:gridCol>
                <a:gridCol w="415636">
                  <a:extLst>
                    <a:ext uri="{9D8B030D-6E8A-4147-A177-3AD203B41FA5}">
                      <a16:colId xmlns:a16="http://schemas.microsoft.com/office/drawing/2014/main" val="3972963644"/>
                    </a:ext>
                  </a:extLst>
                </a:gridCol>
                <a:gridCol w="471055">
                  <a:extLst>
                    <a:ext uri="{9D8B030D-6E8A-4147-A177-3AD203B41FA5}">
                      <a16:colId xmlns:a16="http://schemas.microsoft.com/office/drawing/2014/main" val="4020391875"/>
                    </a:ext>
                  </a:extLst>
                </a:gridCol>
                <a:gridCol w="782781">
                  <a:extLst>
                    <a:ext uri="{9D8B030D-6E8A-4147-A177-3AD203B41FA5}">
                      <a16:colId xmlns:a16="http://schemas.microsoft.com/office/drawing/2014/main" val="109320413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097414140"/>
                    </a:ext>
                  </a:extLst>
                </a:gridCol>
                <a:gridCol w="678873">
                  <a:extLst>
                    <a:ext uri="{9D8B030D-6E8A-4147-A177-3AD203B41FA5}">
                      <a16:colId xmlns:a16="http://schemas.microsoft.com/office/drawing/2014/main" val="3885508800"/>
                    </a:ext>
                  </a:extLst>
                </a:gridCol>
                <a:gridCol w="1107832">
                  <a:extLst>
                    <a:ext uri="{9D8B030D-6E8A-4147-A177-3AD203B41FA5}">
                      <a16:colId xmlns:a16="http://schemas.microsoft.com/office/drawing/2014/main" val="35008828"/>
                    </a:ext>
                  </a:extLst>
                </a:gridCol>
              </a:tblGrid>
              <a:tr h="620214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News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FinBERT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VADER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DeBERTa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for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de-DE" sz="1200" dirty="0" err="1">
                          <a:solidFill>
                            <a:schemeClr val="tx1"/>
                          </a:solidFill>
                        </a:rPr>
                        <a:t>Aspect-Based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 Sentiment Analysis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de-DE" sz="11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Flair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Eigene Sentiment-Analyse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873771750"/>
                  </a:ext>
                </a:extLst>
              </a:tr>
              <a:tr h="271793"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pos.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neg.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Aspect1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Aspect2</a:t>
                      </a:r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LID4096" sz="12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87875555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best performers of the </a:t>
                      </a:r>
                      <a:r>
                        <a:rPr kumimoji="0" lang="en-GB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ses-sion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on the DAX were </a:t>
                      </a:r>
                      <a:r>
                        <a:rPr kumimoji="0" lang="en-GB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Vonovia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SE, which rose 4.66%, while the worst performers of the session were Covestro AG, which fell 1.94%.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15.60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81.12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3.29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11.9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76.5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11.6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Vonovia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98%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  1%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1%</a:t>
                      </a:r>
                      <a:endParaRPr kumimoji="0" lang="de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Covestro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1%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   1%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98%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POSI-TIVE (0.9977)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NEUTRAL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Vonovia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 POS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Covestro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 NEG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2689532583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19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 to equip Continental tire factories with automation technology.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26.02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0.87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73.11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100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Siemens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pos. 52%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+/-   47%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neg.  2%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Continental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2%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 98%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 0%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POSI-TIVE (0.9977)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POS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Continen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3062065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Volkswagen and Siemens invest in Electrify America’s ambitious growth plans.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69.38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0.83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29.80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41.6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58.4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7%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 92%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 1%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9%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91%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1%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POSI-TIVE (0.9885)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POS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Volksw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88613789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21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 acquires Brightly Software to accelerate growth in digital building operations.</a:t>
                      </a:r>
                      <a:endParaRPr lang="LID4096" sz="12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70.42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1.05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28.53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36.2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63.8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6%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94%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0%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Brightly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45%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54%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 1%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POSI-TIVE (0.9978)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POSITIVE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POS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Brightly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3464237285"/>
                  </a:ext>
                </a:extLst>
              </a:tr>
              <a:tr h="45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22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General Electric sues Siemens Gamesa in UK over IP infringement.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1.68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93.46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4.86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0.0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74.4</a:t>
                      </a:r>
                      <a:endParaRPr kumimoji="0" lang="LID4096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  <a:cs typeface="+mn-cs"/>
                        </a:rPr>
                        <a:t>25.6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1%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28%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71%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General El.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pos.   2%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+/-    59%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neg. 39%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NEGA-TIVE (0.9884)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NEGATIVE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Siemens</a:t>
                      </a: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NEG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GeneralE</a:t>
                      </a:r>
                      <a:r>
                        <a:rPr kumimoji="0" lang="de-DE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±</a:t>
                      </a: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LID4096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632393124"/>
                  </a:ext>
                </a:extLst>
              </a:tr>
            </a:tbl>
          </a:graphicData>
        </a:graphic>
      </p:graphicFrame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7. Sentiment-Analyse-Tools: ANWENDUNG AUF MOCK-DATENSATZ (3)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47328349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68EEF7CE-5737-D605-7078-2ECE197B239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556512520"/>
              </p:ext>
            </p:extLst>
          </p:nvPr>
        </p:nvGraphicFramePr>
        <p:xfrm>
          <a:off x="258522" y="1341796"/>
          <a:ext cx="8639177" cy="445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320">
                  <a:extLst>
                    <a:ext uri="{9D8B030D-6E8A-4147-A177-3AD203B41FA5}">
                      <a16:colId xmlns:a16="http://schemas.microsoft.com/office/drawing/2014/main" val="4234032602"/>
                    </a:ext>
                  </a:extLst>
                </a:gridCol>
                <a:gridCol w="1525976">
                  <a:extLst>
                    <a:ext uri="{9D8B030D-6E8A-4147-A177-3AD203B41FA5}">
                      <a16:colId xmlns:a16="http://schemas.microsoft.com/office/drawing/2014/main" val="785250926"/>
                    </a:ext>
                  </a:extLst>
                </a:gridCol>
                <a:gridCol w="1343891">
                  <a:extLst>
                    <a:ext uri="{9D8B030D-6E8A-4147-A177-3AD203B41FA5}">
                      <a16:colId xmlns:a16="http://schemas.microsoft.com/office/drawing/2014/main" val="2428175441"/>
                    </a:ext>
                  </a:extLst>
                </a:gridCol>
                <a:gridCol w="1309255">
                  <a:extLst>
                    <a:ext uri="{9D8B030D-6E8A-4147-A177-3AD203B41FA5}">
                      <a16:colId xmlns:a16="http://schemas.microsoft.com/office/drawing/2014/main" val="1081691011"/>
                    </a:ext>
                  </a:extLst>
                </a:gridCol>
                <a:gridCol w="1427018">
                  <a:extLst>
                    <a:ext uri="{9D8B030D-6E8A-4147-A177-3AD203B41FA5}">
                      <a16:colId xmlns:a16="http://schemas.microsoft.com/office/drawing/2014/main" val="4097414140"/>
                    </a:ext>
                  </a:extLst>
                </a:gridCol>
                <a:gridCol w="1561717">
                  <a:extLst>
                    <a:ext uri="{9D8B030D-6E8A-4147-A177-3AD203B41FA5}">
                      <a16:colId xmlns:a16="http://schemas.microsoft.com/office/drawing/2014/main" val="35008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solidFill>
                            <a:schemeClr val="tx1"/>
                          </a:solidFill>
                        </a:rPr>
                        <a:t>FinBERT</a:t>
                      </a:r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VADER</a:t>
                      </a:r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solidFill>
                            <a:schemeClr val="tx1"/>
                          </a:solidFill>
                        </a:rPr>
                        <a:t>Textblob</a:t>
                      </a:r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Flair</a:t>
                      </a:r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solidFill>
                            <a:schemeClr val="tx1"/>
                          </a:solidFill>
                        </a:rPr>
                        <a:t>DeBERTa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1"/>
                          </a:solidFill>
                        </a:rPr>
                        <a:t>with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 ABSA</a:t>
                      </a:r>
                      <a:endParaRPr lang="LID4096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755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Sprache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Englisch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Englisch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Englisch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Englisch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Englisch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532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Wesentliche Merkmale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NLP-Modell </a:t>
                      </a:r>
                      <a:r>
                        <a:rPr lang="en-GB" sz="1400" dirty="0" err="1"/>
                        <a:t>basierend</a:t>
                      </a:r>
                      <a:r>
                        <a:rPr lang="en-GB" sz="1400" dirty="0"/>
                        <a:t> auf BERT*, fine-</a:t>
                      </a:r>
                      <a:r>
                        <a:rPr lang="en-GB" sz="1400" dirty="0" err="1"/>
                        <a:t>getuned</a:t>
                      </a:r>
                      <a:r>
                        <a:rPr lang="en-GB" sz="1400" dirty="0"/>
                        <a:t> für </a:t>
                      </a:r>
                      <a:r>
                        <a:rPr lang="en-GB" sz="1400" dirty="0" err="1"/>
                        <a:t>Finanz-Domäne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Lexikon</a:t>
                      </a:r>
                      <a:r>
                        <a:rPr lang="en-GB" sz="1400" dirty="0"/>
                        <a:t>- und </a:t>
                      </a:r>
                      <a:r>
                        <a:rPr lang="en-GB" sz="1400" dirty="0" err="1"/>
                        <a:t>regelbasiert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Lexikon</a:t>
                      </a:r>
                      <a:r>
                        <a:rPr lang="en-GB" sz="1400" dirty="0"/>
                        <a:t>- und </a:t>
                      </a:r>
                      <a:r>
                        <a:rPr lang="en-GB" sz="1400" dirty="0" err="1"/>
                        <a:t>regelbasiert</a:t>
                      </a:r>
                      <a:r>
                        <a:rPr lang="en-GB" sz="1400" dirty="0"/>
                        <a:t>, </a:t>
                      </a:r>
                      <a:r>
                        <a:rPr lang="en-GB" sz="1400" dirty="0" err="1"/>
                        <a:t>gibt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auch</a:t>
                      </a:r>
                      <a:r>
                        <a:rPr lang="en-GB" sz="1400" dirty="0"/>
                        <a:t> </a:t>
                      </a:r>
                      <a:r>
                        <a:rPr lang="en-GB" sz="1400" b="1" dirty="0"/>
                        <a:t>Subjectivity </a:t>
                      </a:r>
                      <a:r>
                        <a:rPr lang="en-GB" sz="1400" dirty="0" err="1"/>
                        <a:t>aus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NLP-Modell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Aspekt-basierte</a:t>
                      </a:r>
                      <a:r>
                        <a:rPr lang="en-GB" sz="1400" dirty="0"/>
                        <a:t> Sentiment-Analyse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62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Verbreitung / Bekanntheit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Hoch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Mittel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Mittel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Mittel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Mittel/</a:t>
                      </a:r>
                      <a:r>
                        <a:rPr lang="en-GB" sz="1400" dirty="0" err="1"/>
                        <a:t>gering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613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err="1"/>
                        <a:t>Besonderheiten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Manche </a:t>
                      </a:r>
                      <a:r>
                        <a:rPr lang="en-GB" sz="1400" dirty="0" err="1"/>
                        <a:t>Bewertungen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nicht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ganz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nachvollziehbar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/>
                        <a:t>Viele</a:t>
                      </a:r>
                      <a:r>
                        <a:rPr lang="en-GB" sz="1400" dirty="0"/>
                        <a:t> “0.0/100.0”-Bewertungen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Viele</a:t>
                      </a:r>
                      <a:r>
                        <a:rPr lang="en-GB" sz="1400" dirty="0"/>
                        <a:t> “0.0”-Bewertungen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Manche </a:t>
                      </a:r>
                      <a:r>
                        <a:rPr lang="en-GB" sz="1400" dirty="0" err="1"/>
                        <a:t>Bewertungen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nicht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ganz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nachvollziehbar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Vorteilhaft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bei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Texten</a:t>
                      </a:r>
                      <a:r>
                        <a:rPr lang="en-GB" sz="1400" dirty="0"/>
                        <a:t>, in </a:t>
                      </a:r>
                      <a:r>
                        <a:rPr lang="en-GB" sz="1400" dirty="0" err="1"/>
                        <a:t>denen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mehr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als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eine</a:t>
                      </a:r>
                      <a:r>
                        <a:rPr lang="en-GB" sz="1400" dirty="0"/>
                        <a:t> </a:t>
                      </a:r>
                      <a:r>
                        <a:rPr lang="en-GB" sz="1400" dirty="0" err="1"/>
                        <a:t>Firma</a:t>
                      </a:r>
                      <a:r>
                        <a:rPr lang="en-GB" sz="1400" dirty="0"/>
                        <a:t> / Person </a:t>
                      </a:r>
                      <a:r>
                        <a:rPr lang="en-GB" sz="1400" dirty="0" err="1"/>
                        <a:t>vorkommt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46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Verwendbarkeit für Projekt-gruppe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++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(sehr gut geeignet)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--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--</a:t>
                      </a:r>
                      <a:endParaRPr lang="LID4096" sz="1400" dirty="0"/>
                    </a:p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+/-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(gut geeignet)</a:t>
                      </a:r>
                      <a:endParaRPr lang="LID4096" sz="1400" dirty="0"/>
                    </a:p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++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(sehr gut geeignet)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393124"/>
                  </a:ext>
                </a:extLst>
              </a:tr>
            </a:tbl>
          </a:graphicData>
        </a:graphic>
      </p:graphicFrame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8. ÜBERBLICK über die Sentiment-Analyse-Tools 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74609333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lvl="0" indent="-342900">
              <a:tabLst>
                <a:tab pos="457200" algn="l"/>
              </a:tabLst>
            </a:pPr>
            <a:r>
              <a:rPr lang="en-GB" sz="2400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1. Was </a:t>
            </a:r>
            <a:r>
              <a:rPr lang="en-GB" sz="2400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ist</a:t>
            </a:r>
            <a:r>
              <a:rPr lang="en-GB" sz="2400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 Sentiment-Analyse?</a:t>
            </a:r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2. </a:t>
            </a:r>
            <a:r>
              <a:rPr lang="de-DE" sz="2400" dirty="0" err="1"/>
              <a:t>FinBERT</a:t>
            </a:r>
            <a:endParaRPr lang="de-DE" sz="2400" dirty="0"/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3. VADER</a:t>
            </a:r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4. </a:t>
            </a:r>
            <a:r>
              <a:rPr lang="de-DE" sz="2400" dirty="0" err="1"/>
              <a:t>TextBlob</a:t>
            </a:r>
            <a:endParaRPr lang="de-DE" sz="2400" dirty="0"/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5. FLAIR</a:t>
            </a:r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6. </a:t>
            </a:r>
            <a:r>
              <a:rPr lang="de-DE" sz="2400" dirty="0" err="1"/>
              <a:t>DeBERTa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aspect-based</a:t>
            </a:r>
            <a:r>
              <a:rPr lang="de-DE" sz="2400" dirty="0"/>
              <a:t> </a:t>
            </a:r>
            <a:r>
              <a:rPr lang="de-DE" sz="2400" dirty="0" err="1"/>
              <a:t>sentiment</a:t>
            </a:r>
            <a:r>
              <a:rPr lang="de-DE" sz="2400" dirty="0"/>
              <a:t> </a:t>
            </a:r>
            <a:r>
              <a:rPr lang="de-DE" sz="2400" dirty="0" err="1"/>
              <a:t>analysis</a:t>
            </a:r>
            <a:endParaRPr lang="de-DE" sz="2400" dirty="0"/>
          </a:p>
          <a:p>
            <a:pPr marL="342900" indent="-342900">
              <a:tabLst>
                <a:tab pos="457200" algn="l"/>
              </a:tabLst>
            </a:pPr>
            <a:r>
              <a:rPr lang="de-DE" sz="2400" dirty="0"/>
              <a:t>7. Sentiment-Analyse-Tools: Anwendung auf Mock-Datensatz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en-GB" sz="2400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8. </a:t>
            </a:r>
            <a:r>
              <a:rPr lang="en-GB" sz="2400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Überblick</a:t>
            </a:r>
            <a:r>
              <a:rPr lang="en-GB" sz="2400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über</a:t>
            </a:r>
            <a:r>
              <a:rPr lang="en-GB" sz="2400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die </a:t>
            </a:r>
            <a:r>
              <a:rPr lang="de-DE" sz="2400" dirty="0"/>
              <a:t>Sentiment-Analyse-Tools</a:t>
            </a:r>
            <a:endParaRPr lang="en-GB" sz="2400" dirty="0">
              <a:effectLst/>
              <a:latin typeface="+mj-lt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GLIEDERUNG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285193912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GB" sz="2200" dirty="0"/>
              <a:t>Text Mining = A</a:t>
            </a:r>
            <a:r>
              <a:rPr lang="de-DE" sz="2200" dirty="0" err="1"/>
              <a:t>lgorithmus</a:t>
            </a:r>
            <a:r>
              <a:rPr lang="de-DE" sz="2200" dirty="0"/>
              <a:t>-basierte Analyseverfahren zur Entdeckung von Bedeutungsstrukturen aus </a:t>
            </a:r>
            <a:r>
              <a:rPr lang="de-DE" sz="2200" dirty="0" err="1"/>
              <a:t>un</a:t>
            </a:r>
            <a:r>
              <a:rPr lang="de-DE" sz="2200" dirty="0"/>
              <a:t>-/schwachstrukturierten Textdaten</a:t>
            </a:r>
            <a:endParaRPr lang="en-GB" sz="2200" dirty="0"/>
          </a:p>
          <a:p>
            <a:pPr marL="342900" indent="-342900">
              <a:tabLst>
                <a:tab pos="457200" algn="l"/>
              </a:tabLst>
            </a:pPr>
            <a:r>
              <a:rPr lang="en-GB" sz="2200" dirty="0"/>
              <a:t>Sentiment-Analyse = </a:t>
            </a:r>
            <a:r>
              <a:rPr lang="en-GB" sz="2200" dirty="0" err="1"/>
              <a:t>Automatische</a:t>
            </a:r>
            <a:r>
              <a:rPr lang="en-GB" sz="2200" dirty="0"/>
              <a:t> Analyse von </a:t>
            </a:r>
            <a:r>
              <a:rPr lang="en-GB" sz="2200" dirty="0" err="1"/>
              <a:t>Textdaten</a:t>
            </a:r>
            <a:r>
              <a:rPr lang="en-GB" sz="2200" dirty="0"/>
              <a:t> </a:t>
            </a:r>
            <a:r>
              <a:rPr lang="en-GB" sz="2200" dirty="0" err="1"/>
              <a:t>mit</a:t>
            </a:r>
            <a:r>
              <a:rPr lang="en-GB" sz="2200" dirty="0"/>
              <a:t> </a:t>
            </a:r>
            <a:r>
              <a:rPr lang="en-GB" sz="2200" dirty="0" err="1"/>
              <a:t>dem</a:t>
            </a:r>
            <a:r>
              <a:rPr lang="en-GB" sz="2200" dirty="0"/>
              <a:t> </a:t>
            </a:r>
            <a:r>
              <a:rPr lang="en-GB" sz="2200" dirty="0" err="1"/>
              <a:t>Ziel</a:t>
            </a:r>
            <a:r>
              <a:rPr lang="en-GB" sz="2200" dirty="0"/>
              <a:t>, </a:t>
            </a:r>
            <a:r>
              <a:rPr lang="en-GB" sz="2200" dirty="0" err="1"/>
              <a:t>eine</a:t>
            </a:r>
            <a:r>
              <a:rPr lang="en-GB" sz="2200" dirty="0"/>
              <a:t> </a:t>
            </a:r>
            <a:r>
              <a:rPr lang="en-GB" sz="2200" dirty="0" err="1"/>
              <a:t>darin</a:t>
            </a:r>
            <a:r>
              <a:rPr lang="en-GB" sz="2200" dirty="0"/>
              <a:t> </a:t>
            </a:r>
            <a:r>
              <a:rPr lang="en-GB" sz="2200" dirty="0" err="1"/>
              <a:t>geäußerte</a:t>
            </a:r>
            <a:r>
              <a:rPr lang="en-GB" sz="2200" dirty="0"/>
              <a:t> Stimmung </a:t>
            </a:r>
            <a:r>
              <a:rPr lang="en-GB" sz="2200" dirty="0" err="1"/>
              <a:t>oder</a:t>
            </a:r>
            <a:r>
              <a:rPr lang="en-GB" sz="2200" dirty="0"/>
              <a:t> </a:t>
            </a:r>
            <a:r>
              <a:rPr lang="en-GB" sz="2200" dirty="0" err="1"/>
              <a:t>Haltung</a:t>
            </a:r>
            <a:r>
              <a:rPr lang="en-GB" sz="2200" dirty="0"/>
              <a:t> </a:t>
            </a:r>
            <a:r>
              <a:rPr lang="en-GB" sz="2200" dirty="0" err="1"/>
              <a:t>als</a:t>
            </a:r>
            <a:r>
              <a:rPr lang="en-GB" sz="2200" dirty="0"/>
              <a:t> </a:t>
            </a:r>
            <a:r>
              <a:rPr lang="en-GB" sz="2200" dirty="0" err="1"/>
              <a:t>positiv</a:t>
            </a:r>
            <a:r>
              <a:rPr lang="en-GB" sz="2200" dirty="0"/>
              <a:t>/</a:t>
            </a:r>
            <a:r>
              <a:rPr lang="en-GB" sz="2200" dirty="0" err="1"/>
              <a:t>negativ</a:t>
            </a:r>
            <a:r>
              <a:rPr lang="en-GB" sz="2200" dirty="0"/>
              <a:t> </a:t>
            </a:r>
            <a:r>
              <a:rPr lang="en-GB" sz="2200" dirty="0" err="1"/>
              <a:t>zu</a:t>
            </a:r>
            <a:r>
              <a:rPr lang="en-GB" sz="2200" dirty="0"/>
              <a:t> </a:t>
            </a:r>
            <a:r>
              <a:rPr lang="en-GB" sz="2200" dirty="0" err="1"/>
              <a:t>erkennen</a:t>
            </a:r>
            <a:endParaRPr lang="en-GB" sz="2200" dirty="0"/>
          </a:p>
          <a:p>
            <a:pPr marL="342900" indent="-342900">
              <a:tabLst>
                <a:tab pos="457200" algn="l"/>
              </a:tabLst>
            </a:pPr>
            <a:r>
              <a:rPr lang="en-GB" sz="2200" dirty="0"/>
              <a:t>Sentiment-Analyse </a:t>
            </a:r>
            <a:r>
              <a:rPr lang="en-GB" sz="2200" dirty="0" err="1"/>
              <a:t>als</a:t>
            </a:r>
            <a:r>
              <a:rPr lang="en-GB" sz="2200" dirty="0"/>
              <a:t> </a:t>
            </a:r>
            <a:r>
              <a:rPr lang="en-GB" sz="2200" dirty="0" err="1"/>
              <a:t>Untergebiet</a:t>
            </a:r>
            <a:r>
              <a:rPr lang="en-GB" sz="2200" dirty="0"/>
              <a:t> von Text Mining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sz="2200" dirty="0" err="1"/>
              <a:t>Besonders</a:t>
            </a:r>
            <a:r>
              <a:rPr lang="en-GB" sz="2200" dirty="0"/>
              <a:t> </a:t>
            </a:r>
            <a:r>
              <a:rPr lang="en-GB" sz="2200" dirty="0" err="1"/>
              <a:t>interessant</a:t>
            </a:r>
            <a:r>
              <a:rPr lang="en-GB" sz="2200" dirty="0"/>
              <a:t> für </a:t>
            </a:r>
            <a:r>
              <a:rPr lang="en-GB" sz="2200" dirty="0" err="1"/>
              <a:t>Marktanalyse</a:t>
            </a:r>
            <a:endParaRPr lang="en-GB" sz="22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1. Was ist Sentiment-Analyse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379976951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lvl="0" indent="-342900">
              <a:tabLst>
                <a:tab pos="457200" algn="l"/>
              </a:tabLst>
            </a:pP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Basis </a:t>
            </a:r>
            <a:r>
              <a:rPr lang="en-GB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ist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 BERT = Bidirectional Encoder Representations from Transformers (NLP-Modell)</a:t>
            </a:r>
          </a:p>
          <a:p>
            <a:pPr marL="342900" lvl="0" indent="-342900">
              <a:tabLst>
                <a:tab pos="457200" algn="l"/>
              </a:tabLst>
            </a:pP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Wörter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werden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verarbeitet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im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Verhältnis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zu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allen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anderen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Wörtern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in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einem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Satz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Für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Wörter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werden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Attention Scores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vergeben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, die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SelfAttention-Schicht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berechnet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Gewichtung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eines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Wortes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innerhalb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des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Satzes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mittels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vortrainierter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Vektoren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dirty="0" err="1"/>
              <a:t>FinBERT</a:t>
            </a:r>
            <a:r>
              <a:rPr lang="de-DE" dirty="0"/>
              <a:t> (1)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42DC10E-3C50-D719-334C-8C633C105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46" y="2738598"/>
            <a:ext cx="3293081" cy="331677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10C2540-4D9D-FFD7-565B-65157EB14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054" y="2709337"/>
            <a:ext cx="3433211" cy="341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264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NLP-Modell </a:t>
            </a:r>
            <a:r>
              <a:rPr lang="en-GB" sz="1600" dirty="0" err="1"/>
              <a:t>basierend</a:t>
            </a:r>
            <a:r>
              <a:rPr lang="en-GB" sz="1600" dirty="0"/>
              <a:t> auf BERT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fine-</a:t>
            </a:r>
            <a:r>
              <a:rPr lang="en-GB" sz="1600" dirty="0" err="1"/>
              <a:t>getuned</a:t>
            </a:r>
            <a:r>
              <a:rPr lang="en-GB" sz="1600" dirty="0"/>
              <a:t> für die Sentiment-Analyse in der </a:t>
            </a:r>
            <a:r>
              <a:rPr lang="en-GB" sz="1600" dirty="0" err="1"/>
              <a:t>Finanz-Domäne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trainiert </a:t>
            </a:r>
            <a:r>
              <a:rPr lang="en-GB" sz="1600" dirty="0" err="1"/>
              <a:t>mit</a:t>
            </a:r>
            <a:r>
              <a:rPr lang="en-GB" sz="1600" dirty="0"/>
              <a:t> </a:t>
            </a:r>
            <a:r>
              <a:rPr lang="en-GB" sz="1600" dirty="0" err="1"/>
              <a:t>einem</a:t>
            </a:r>
            <a:r>
              <a:rPr lang="en-GB" sz="1600" dirty="0"/>
              <a:t> </a:t>
            </a:r>
            <a:r>
              <a:rPr lang="en-GB" sz="1600" dirty="0" err="1"/>
              <a:t>großen</a:t>
            </a:r>
            <a:r>
              <a:rPr lang="en-GB" sz="1600" dirty="0"/>
              <a:t> </a:t>
            </a:r>
            <a:r>
              <a:rPr lang="en-GB" sz="1600" dirty="0" err="1"/>
              <a:t>Korpus</a:t>
            </a:r>
            <a:r>
              <a:rPr lang="en-GB" sz="1600" dirty="0"/>
              <a:t> von </a:t>
            </a:r>
            <a:r>
              <a:rPr lang="en-GB" sz="1600" dirty="0" err="1"/>
              <a:t>Finanztexten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Gibt</a:t>
            </a:r>
            <a:r>
              <a:rPr lang="en-GB" sz="1600" dirty="0"/>
              <a:t> Sentiment Analyse </a:t>
            </a:r>
            <a:r>
              <a:rPr lang="en-GB" sz="1600" dirty="0" err="1"/>
              <a:t>als</a:t>
            </a:r>
            <a:r>
              <a:rPr lang="en-GB" sz="1600" dirty="0"/>
              <a:t> 3 </a:t>
            </a:r>
            <a:r>
              <a:rPr lang="en-GB" sz="1600" dirty="0" err="1"/>
              <a:t>Werte</a:t>
            </a:r>
            <a:r>
              <a:rPr lang="en-GB" sz="1600" dirty="0"/>
              <a:t> </a:t>
            </a:r>
            <a:r>
              <a:rPr lang="en-GB" sz="1600" dirty="0" err="1"/>
              <a:t>jeweils</a:t>
            </a:r>
            <a:r>
              <a:rPr lang="en-GB" sz="1600" dirty="0"/>
              <a:t> für </a:t>
            </a:r>
            <a:r>
              <a:rPr lang="en-GB" sz="1600" dirty="0" err="1"/>
              <a:t>positiv</a:t>
            </a:r>
            <a:r>
              <a:rPr lang="en-GB" sz="1600" dirty="0"/>
              <a:t> – neutral – </a:t>
            </a:r>
            <a:r>
              <a:rPr lang="en-GB" sz="1600" dirty="0" err="1"/>
              <a:t>negativ</a:t>
            </a:r>
            <a:r>
              <a:rPr lang="en-GB" sz="1600" dirty="0"/>
              <a:t> </a:t>
            </a:r>
            <a:r>
              <a:rPr lang="en-GB" sz="1600" dirty="0" err="1"/>
              <a:t>aus</a:t>
            </a:r>
            <a:r>
              <a:rPr lang="en-GB" sz="1600" dirty="0"/>
              <a:t> (</a:t>
            </a:r>
            <a:r>
              <a:rPr lang="en-GB" sz="1600" dirty="0" err="1"/>
              <a:t>Summe</a:t>
            </a:r>
            <a:r>
              <a:rPr lang="en-GB" sz="1600" dirty="0"/>
              <a:t> 1.0)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aspekt-basierte</a:t>
            </a:r>
            <a:r>
              <a:rPr lang="en-GB" dirty="0"/>
              <a:t> Sentiment-Analyse</a:t>
            </a:r>
            <a:endParaRPr lang="en-GB" sz="1600" dirty="0"/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Sprache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Englisch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Source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https://huggingface.co/ProsusAI/finbert</a:t>
            </a:r>
            <a:endParaRPr lang="en-GB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dirty="0" err="1"/>
              <a:t>FinBERT</a:t>
            </a:r>
            <a:r>
              <a:rPr lang="de-DE" dirty="0"/>
              <a:t> (2)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27BECD-CD0B-9045-2F4A-40EE69E40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982" y="3516428"/>
            <a:ext cx="3588327" cy="235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5697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VADER = Valence Aware Dictionary and </a:t>
            </a:r>
            <a:r>
              <a:rPr lang="en-GB" sz="1600" dirty="0" err="1"/>
              <a:t>sEntiment</a:t>
            </a:r>
            <a:r>
              <a:rPr lang="en-GB" sz="1600" dirty="0"/>
              <a:t> Reasoner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Lexikon</a:t>
            </a:r>
            <a:r>
              <a:rPr lang="en-GB" sz="1600" dirty="0"/>
              <a:t>- und </a:t>
            </a:r>
            <a:r>
              <a:rPr lang="en-GB" sz="1600" dirty="0" err="1"/>
              <a:t>regelbasierte</a:t>
            </a:r>
            <a:r>
              <a:rPr lang="en-GB" sz="1600" dirty="0"/>
              <a:t> Sentiment-Analyse</a:t>
            </a:r>
          </a:p>
          <a:p>
            <a:pPr marL="342900" indent="-342900">
              <a:tabLst>
                <a:tab pos="457200" algn="l"/>
              </a:tabLst>
            </a:pPr>
            <a:r>
              <a:rPr lang="de-DE" dirty="0"/>
              <a:t>Sentiment-Score eines Satzes wird durch Aufsummieren der Sentiment-Scores jedes im VADER-Wörterbuch aufgeführten Wortes im Satz kalkuliert, daneben werden einige andere Regeln beachtet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Weitere</a:t>
            </a:r>
            <a:r>
              <a:rPr lang="en-GB" sz="1600" dirty="0"/>
              <a:t> </a:t>
            </a:r>
            <a:r>
              <a:rPr lang="en-GB" sz="1600" dirty="0" err="1"/>
              <a:t>Regeln</a:t>
            </a:r>
            <a:r>
              <a:rPr lang="en-GB" sz="1600" dirty="0"/>
              <a:t>: </a:t>
            </a:r>
            <a:r>
              <a:rPr lang="en-GB" sz="1600" b="1" dirty="0"/>
              <a:t>(a)</a:t>
            </a:r>
            <a:r>
              <a:rPr lang="en-GB" sz="1600" dirty="0"/>
              <a:t> </a:t>
            </a:r>
            <a:r>
              <a:rPr lang="en-GB" sz="1600" dirty="0" err="1"/>
              <a:t>Sätze</a:t>
            </a:r>
            <a:r>
              <a:rPr lang="en-GB" sz="1600" dirty="0"/>
              <a:t> </a:t>
            </a:r>
            <a:r>
              <a:rPr lang="en-GB" sz="1600" dirty="0" err="1"/>
              <a:t>mit</a:t>
            </a:r>
            <a:r>
              <a:rPr lang="en-GB" sz="1600" dirty="0"/>
              <a:t> </a:t>
            </a:r>
            <a:r>
              <a:rPr lang="en-GB" sz="1600" dirty="0" err="1"/>
              <a:t>Ausrufezeichen</a:t>
            </a:r>
            <a:r>
              <a:rPr lang="en-GB" sz="1600" dirty="0"/>
              <a:t> </a:t>
            </a:r>
            <a:r>
              <a:rPr lang="en-GB" sz="1600" dirty="0" err="1"/>
              <a:t>werden</a:t>
            </a:r>
            <a:r>
              <a:rPr lang="en-GB" sz="1600" dirty="0"/>
              <a:t> stärker </a:t>
            </a:r>
            <a:r>
              <a:rPr lang="en-GB" sz="1600" dirty="0" err="1"/>
              <a:t>beachtet</a:t>
            </a:r>
            <a:r>
              <a:rPr lang="en-GB" sz="1600" dirty="0"/>
              <a:t> (“I like you” </a:t>
            </a:r>
            <a:r>
              <a:rPr lang="en-GB" sz="1600" dirty="0" err="1"/>
              <a:t>ggü</a:t>
            </a:r>
            <a:r>
              <a:rPr lang="en-GB" sz="1600" dirty="0"/>
              <a:t>. “I like you!!!”); </a:t>
            </a:r>
            <a:r>
              <a:rPr lang="en-GB" sz="1600" b="1" dirty="0"/>
              <a:t>(b) </a:t>
            </a:r>
            <a:r>
              <a:rPr lang="en-GB" sz="1600" dirty="0" err="1"/>
              <a:t>Komplett</a:t>
            </a:r>
            <a:r>
              <a:rPr lang="en-GB" sz="1600" dirty="0"/>
              <a:t> </a:t>
            </a:r>
            <a:r>
              <a:rPr lang="en-GB" dirty="0" err="1"/>
              <a:t>g</a:t>
            </a:r>
            <a:r>
              <a:rPr lang="en-GB" sz="1600" dirty="0" err="1"/>
              <a:t>roßgeschriebene</a:t>
            </a:r>
            <a:r>
              <a:rPr lang="en-GB" sz="1600" dirty="0"/>
              <a:t> </a:t>
            </a:r>
            <a:r>
              <a:rPr lang="en-GB" sz="1600" dirty="0" err="1"/>
              <a:t>Wörter</a:t>
            </a:r>
            <a:r>
              <a:rPr lang="en-GB" sz="1600" dirty="0"/>
              <a:t> </a:t>
            </a:r>
            <a:r>
              <a:rPr lang="en-GB" sz="1600" dirty="0" err="1"/>
              <a:t>werden</a:t>
            </a:r>
            <a:r>
              <a:rPr lang="en-GB" sz="1600" dirty="0"/>
              <a:t> </a:t>
            </a:r>
            <a:r>
              <a:rPr lang="en-GB" sz="1600" dirty="0" err="1"/>
              <a:t>eher</a:t>
            </a:r>
            <a:r>
              <a:rPr lang="en-GB" sz="1600" dirty="0"/>
              <a:t> </a:t>
            </a:r>
            <a:r>
              <a:rPr lang="en-GB" sz="1600" dirty="0" err="1"/>
              <a:t>berücksichtigt</a:t>
            </a:r>
            <a:r>
              <a:rPr lang="en-GB" sz="1600" dirty="0"/>
              <a:t> </a:t>
            </a:r>
            <a:r>
              <a:rPr lang="en-GB" sz="1600" dirty="0" err="1"/>
              <a:t>als</a:t>
            </a:r>
            <a:r>
              <a:rPr lang="en-GB" sz="1600" dirty="0"/>
              <a:t> </a:t>
            </a:r>
            <a:r>
              <a:rPr lang="en-GB" sz="1600" dirty="0" err="1"/>
              <a:t>kleingeschriebene</a:t>
            </a:r>
            <a:r>
              <a:rPr lang="en-GB" sz="1600" dirty="0"/>
              <a:t> </a:t>
            </a:r>
            <a:r>
              <a:rPr lang="en-GB" sz="1600" dirty="0" err="1"/>
              <a:t>Wörter</a:t>
            </a:r>
            <a:r>
              <a:rPr lang="en-GB" sz="1600" dirty="0"/>
              <a:t> (AMAZING </a:t>
            </a:r>
            <a:r>
              <a:rPr lang="en-GB" sz="1600" dirty="0" err="1"/>
              <a:t>ggü</a:t>
            </a:r>
            <a:r>
              <a:rPr lang="en-GB" sz="1600" dirty="0"/>
              <a:t>. amazing); </a:t>
            </a:r>
            <a:r>
              <a:rPr lang="en-GB" sz="1600" b="1" dirty="0"/>
              <a:t>(c)</a:t>
            </a:r>
            <a:r>
              <a:rPr lang="en-GB" sz="1600" dirty="0"/>
              <a:t> Bei </a:t>
            </a:r>
            <a:r>
              <a:rPr lang="en-GB" sz="1600" dirty="0" err="1"/>
              <a:t>Sätzen</a:t>
            </a:r>
            <a:r>
              <a:rPr lang="en-GB" sz="1600" dirty="0"/>
              <a:t> </a:t>
            </a:r>
            <a:r>
              <a:rPr lang="en-GB" sz="1600" dirty="0" err="1"/>
              <a:t>mit</a:t>
            </a:r>
            <a:r>
              <a:rPr lang="en-GB" sz="1600" dirty="0"/>
              <a:t> “but” </a:t>
            </a:r>
            <a:r>
              <a:rPr lang="en-GB" sz="1600" dirty="0" err="1"/>
              <a:t>wird</a:t>
            </a:r>
            <a:r>
              <a:rPr lang="en-GB" sz="1600" dirty="0"/>
              <a:t> der </a:t>
            </a:r>
            <a:r>
              <a:rPr lang="en-GB" sz="1600" dirty="0" err="1"/>
              <a:t>zweite</a:t>
            </a:r>
            <a:r>
              <a:rPr lang="en-GB" sz="1600" dirty="0"/>
              <a:t> Teil des </a:t>
            </a:r>
            <a:r>
              <a:rPr lang="en-GB" sz="1600" dirty="0" err="1"/>
              <a:t>Satzes</a:t>
            </a:r>
            <a:r>
              <a:rPr lang="en-GB" sz="1600" dirty="0"/>
              <a:t> höher </a:t>
            </a:r>
            <a:r>
              <a:rPr lang="en-GB" sz="1600" dirty="0" err="1"/>
              <a:t>bewertet</a:t>
            </a:r>
            <a:r>
              <a:rPr lang="en-GB" sz="1600" dirty="0"/>
              <a:t>; 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Gibt</a:t>
            </a:r>
            <a:r>
              <a:rPr lang="en-GB" sz="1600" dirty="0"/>
              <a:t> Sentiment Analyse </a:t>
            </a:r>
            <a:r>
              <a:rPr lang="en-GB" sz="1600" dirty="0" err="1"/>
              <a:t>als</a:t>
            </a:r>
            <a:r>
              <a:rPr lang="en-GB" sz="1600" dirty="0"/>
              <a:t> 4 </a:t>
            </a:r>
            <a:r>
              <a:rPr lang="en-GB" sz="1600" dirty="0" err="1"/>
              <a:t>Werte</a:t>
            </a:r>
            <a:r>
              <a:rPr lang="en-GB" sz="1600" dirty="0"/>
              <a:t> </a:t>
            </a:r>
            <a:r>
              <a:rPr lang="en-GB" sz="1600" dirty="0" err="1"/>
              <a:t>jeweils</a:t>
            </a:r>
            <a:r>
              <a:rPr lang="en-GB" sz="1600" dirty="0"/>
              <a:t> für </a:t>
            </a:r>
            <a:r>
              <a:rPr lang="en-GB" sz="1600" dirty="0" err="1"/>
              <a:t>positiv</a:t>
            </a:r>
            <a:r>
              <a:rPr lang="en-GB" sz="1600" dirty="0"/>
              <a:t> – neutral – </a:t>
            </a:r>
            <a:r>
              <a:rPr lang="en-GB" sz="1600" dirty="0" err="1"/>
              <a:t>negativ</a:t>
            </a:r>
            <a:r>
              <a:rPr lang="en-GB" sz="1600" dirty="0"/>
              <a:t> (</a:t>
            </a:r>
            <a:r>
              <a:rPr lang="en-GB" sz="1600" dirty="0" err="1"/>
              <a:t>Summe</a:t>
            </a:r>
            <a:r>
              <a:rPr lang="en-GB" sz="1600" dirty="0"/>
              <a:t> 1.0) und “compound” </a:t>
            </a:r>
            <a:r>
              <a:rPr lang="en-GB" sz="1600" dirty="0" err="1"/>
              <a:t>aus</a:t>
            </a:r>
            <a:r>
              <a:rPr lang="en-GB" sz="1600" dirty="0"/>
              <a:t> (compound ≥ 0.05 =&gt; positive; compound ≤ 0.05 =&gt; </a:t>
            </a:r>
            <a:r>
              <a:rPr lang="en-GB" sz="1600" dirty="0" err="1"/>
              <a:t>negativ</a:t>
            </a:r>
            <a:r>
              <a:rPr lang="en-GB" dirty="0"/>
              <a:t>;</a:t>
            </a:r>
            <a:r>
              <a:rPr lang="en-GB" sz="1600" dirty="0"/>
              <a:t> </a:t>
            </a:r>
            <a:r>
              <a:rPr lang="en-GB" sz="1600" dirty="0" err="1"/>
              <a:t>ansonsten</a:t>
            </a:r>
            <a:r>
              <a:rPr lang="en-GB" sz="1600" dirty="0"/>
              <a:t> neutral)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aspekt-basierte</a:t>
            </a:r>
            <a:r>
              <a:rPr lang="en-GB" dirty="0"/>
              <a:t> Sentiment-Analyse</a:t>
            </a:r>
            <a:endParaRPr lang="en-GB" sz="1600" dirty="0"/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Sprache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Englisch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Source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GB" i="1" dirty="0">
                <a:effectLst/>
                <a:latin typeface="+mj-lt"/>
                <a:ea typeface="Times New Roman" panose="02020603050405020304" pitchFamily="18" charset="0"/>
              </a:rPr>
              <a:t>Social Media Sentiment Analysis in Python with VADER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(https://towardsdatascience.com/social-media-sentiment-analysis-in-python-with-vader-no-training-required-4bc6a21e87b8)*</a:t>
            </a: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3. VADER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10868605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Ähnlich</a:t>
            </a:r>
            <a:r>
              <a:rPr lang="en-GB" sz="1600" dirty="0"/>
              <a:t> </a:t>
            </a:r>
            <a:r>
              <a:rPr lang="en-GB" sz="1600" dirty="0" err="1"/>
              <a:t>wie</a:t>
            </a:r>
            <a:r>
              <a:rPr lang="en-GB" sz="1600" dirty="0"/>
              <a:t> VADER </a:t>
            </a:r>
            <a:r>
              <a:rPr lang="en-GB" sz="1600" dirty="0" err="1"/>
              <a:t>eine</a:t>
            </a:r>
            <a:r>
              <a:rPr lang="en-GB" sz="1600" dirty="0"/>
              <a:t> </a:t>
            </a:r>
            <a:r>
              <a:rPr lang="en-GB" sz="1600" dirty="0" err="1"/>
              <a:t>lexikon</a:t>
            </a:r>
            <a:r>
              <a:rPr lang="en-GB" sz="1600" dirty="0"/>
              <a:t>- und </a:t>
            </a:r>
            <a:r>
              <a:rPr lang="en-GB" sz="1600" dirty="0" err="1"/>
              <a:t>regelbasierte</a:t>
            </a:r>
            <a:r>
              <a:rPr lang="en-GB" sz="1600" dirty="0"/>
              <a:t> Sentiment-Analyse</a:t>
            </a:r>
          </a:p>
          <a:p>
            <a:pPr marL="342900" indent="-342900">
              <a:tabLst>
                <a:tab pos="457200" algn="l"/>
              </a:tabLst>
            </a:pPr>
            <a:r>
              <a:rPr lang="de-DE" dirty="0"/>
              <a:t>Sentiment-Score eines Satzes wird durch Aufsummieren der Sentiment-Scores jedes im Wörterbuch aufgeführten Wortes im Satz kalkuliert, daneben werden einige weitere Regeln beachtet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Gibt</a:t>
            </a:r>
            <a:r>
              <a:rPr lang="en-GB" sz="1600" dirty="0"/>
              <a:t> Sentiment Analyse </a:t>
            </a:r>
            <a:r>
              <a:rPr lang="en-GB" sz="1600" dirty="0" err="1"/>
              <a:t>als</a:t>
            </a:r>
            <a:r>
              <a:rPr lang="en-GB" sz="1600" dirty="0"/>
              <a:t> 2 </a:t>
            </a:r>
            <a:r>
              <a:rPr lang="en-GB" sz="1600" dirty="0" err="1"/>
              <a:t>Werte</a:t>
            </a:r>
            <a:r>
              <a:rPr lang="en-GB" sz="1600" dirty="0"/>
              <a:t> </a:t>
            </a:r>
            <a:r>
              <a:rPr lang="en-GB" sz="1600" dirty="0" err="1"/>
              <a:t>jeweils</a:t>
            </a:r>
            <a:r>
              <a:rPr lang="en-GB" sz="1600" dirty="0"/>
              <a:t> für “</a:t>
            </a:r>
            <a:r>
              <a:rPr lang="en-GB" sz="1600" b="1" dirty="0"/>
              <a:t>Polarity</a:t>
            </a:r>
            <a:r>
              <a:rPr lang="en-GB" sz="1600" dirty="0"/>
              <a:t>” (von -1 </a:t>
            </a:r>
            <a:r>
              <a:rPr lang="en-GB" sz="1600" dirty="0" err="1"/>
              <a:t>negativ</a:t>
            </a:r>
            <a:r>
              <a:rPr lang="en-GB" sz="1600" dirty="0"/>
              <a:t> bis +1 </a:t>
            </a:r>
            <a:r>
              <a:rPr lang="en-GB" sz="1600" dirty="0" err="1"/>
              <a:t>positiv</a:t>
            </a:r>
            <a:r>
              <a:rPr lang="en-GB" sz="1600" dirty="0"/>
              <a:t>) und “</a:t>
            </a:r>
            <a:r>
              <a:rPr lang="en-GB" sz="1600" b="1" dirty="0"/>
              <a:t>Subjectivity</a:t>
            </a:r>
            <a:r>
              <a:rPr lang="en-GB" sz="1600" dirty="0"/>
              <a:t>” (von 0 bis 1) </a:t>
            </a:r>
            <a:r>
              <a:rPr lang="en-GB" sz="1600" dirty="0" err="1"/>
              <a:t>aus</a:t>
            </a:r>
            <a:r>
              <a:rPr lang="en-GB" sz="1600" dirty="0"/>
              <a:t>; “</a:t>
            </a:r>
            <a:r>
              <a:rPr lang="en-GB" sz="1600" b="1" dirty="0"/>
              <a:t>Polarity</a:t>
            </a:r>
            <a:r>
              <a:rPr lang="en-GB" sz="1600" dirty="0"/>
              <a:t>” </a:t>
            </a:r>
            <a:r>
              <a:rPr lang="en-GB" sz="1600" dirty="0" err="1"/>
              <a:t>ist</a:t>
            </a:r>
            <a:r>
              <a:rPr lang="en-GB" sz="1600" dirty="0"/>
              <a:t> das </a:t>
            </a:r>
            <a:r>
              <a:rPr lang="en-GB" sz="1600" dirty="0" err="1"/>
              <a:t>normale</a:t>
            </a:r>
            <a:r>
              <a:rPr lang="en-GB" sz="1600" dirty="0"/>
              <a:t> Sentiment, “</a:t>
            </a:r>
            <a:r>
              <a:rPr lang="en-GB" sz="1600" b="1" dirty="0"/>
              <a:t>Subjectivity</a:t>
            </a:r>
            <a:r>
              <a:rPr lang="en-GB" sz="1600" dirty="0"/>
              <a:t>” </a:t>
            </a:r>
            <a:r>
              <a:rPr lang="en-GB" sz="1600" dirty="0" err="1"/>
              <a:t>ist</a:t>
            </a:r>
            <a:r>
              <a:rPr lang="en-GB" sz="1600" dirty="0"/>
              <a:t> </a:t>
            </a:r>
            <a:r>
              <a:rPr lang="en-GB" sz="1600" dirty="0" err="1"/>
              <a:t>ein</a:t>
            </a:r>
            <a:r>
              <a:rPr lang="en-GB" sz="1600" dirty="0"/>
              <a:t> </a:t>
            </a:r>
            <a:r>
              <a:rPr lang="en-GB" sz="1600" dirty="0" err="1"/>
              <a:t>Maß</a:t>
            </a:r>
            <a:r>
              <a:rPr lang="en-GB" sz="1600" dirty="0"/>
              <a:t> </a:t>
            </a:r>
            <a:r>
              <a:rPr lang="en-GB" sz="1600" dirty="0" err="1"/>
              <a:t>dafür</a:t>
            </a:r>
            <a:r>
              <a:rPr lang="en-GB" sz="1600" dirty="0"/>
              <a:t>, </a:t>
            </a:r>
            <a:r>
              <a:rPr lang="en-GB" sz="1600" dirty="0" err="1"/>
              <a:t>wieviel</a:t>
            </a:r>
            <a:r>
              <a:rPr lang="en-GB" sz="1600" dirty="0"/>
              <a:t> </a:t>
            </a:r>
            <a:r>
              <a:rPr lang="en-GB" sz="1600" dirty="0" err="1"/>
              <a:t>persönliche</a:t>
            </a:r>
            <a:r>
              <a:rPr lang="en-GB" sz="1600" dirty="0"/>
              <a:t> </a:t>
            </a:r>
            <a:r>
              <a:rPr lang="en-GB" sz="1600" dirty="0" err="1"/>
              <a:t>Meinung</a:t>
            </a:r>
            <a:r>
              <a:rPr lang="en-GB" sz="1600" dirty="0"/>
              <a:t> und </a:t>
            </a:r>
            <a:r>
              <a:rPr lang="en-GB" sz="1600" dirty="0" err="1"/>
              <a:t>wieviel</a:t>
            </a:r>
            <a:r>
              <a:rPr lang="en-GB" sz="1600" dirty="0"/>
              <a:t> </a:t>
            </a:r>
            <a:r>
              <a:rPr lang="en-GB" sz="1600" dirty="0" err="1"/>
              <a:t>faktische</a:t>
            </a:r>
            <a:r>
              <a:rPr lang="en-GB" sz="1600" dirty="0"/>
              <a:t> Information in </a:t>
            </a:r>
            <a:r>
              <a:rPr lang="en-GB" sz="1600" dirty="0" err="1"/>
              <a:t>einem</a:t>
            </a:r>
            <a:r>
              <a:rPr lang="en-GB" sz="1600" dirty="0"/>
              <a:t> </a:t>
            </a:r>
            <a:r>
              <a:rPr lang="en-GB" sz="1600" dirty="0" err="1"/>
              <a:t>Satz</a:t>
            </a:r>
            <a:r>
              <a:rPr lang="en-GB" sz="1600" dirty="0"/>
              <a:t> </a:t>
            </a:r>
            <a:r>
              <a:rPr lang="en-GB" sz="1600" dirty="0" err="1"/>
              <a:t>steckt</a:t>
            </a:r>
            <a:r>
              <a:rPr lang="en-GB" sz="1600" dirty="0"/>
              <a:t> (1 </a:t>
            </a:r>
            <a:r>
              <a:rPr lang="en-GB" sz="1600" dirty="0" err="1"/>
              <a:t>steht</a:t>
            </a:r>
            <a:r>
              <a:rPr lang="en-GB" sz="1600" dirty="0"/>
              <a:t> für </a:t>
            </a:r>
            <a:r>
              <a:rPr lang="en-GB" sz="1600" dirty="0" err="1"/>
              <a:t>persönliche</a:t>
            </a:r>
            <a:r>
              <a:rPr lang="en-GB" sz="1600" dirty="0"/>
              <a:t> </a:t>
            </a:r>
            <a:r>
              <a:rPr lang="en-GB" sz="1600" dirty="0" err="1"/>
              <a:t>Meinung</a:t>
            </a:r>
            <a:r>
              <a:rPr lang="en-GB" sz="1600" dirty="0"/>
              <a:t>, 0 </a:t>
            </a:r>
            <a:r>
              <a:rPr lang="en-GB" sz="1600" dirty="0" err="1"/>
              <a:t>steht</a:t>
            </a:r>
            <a:r>
              <a:rPr lang="en-GB" sz="1600" dirty="0"/>
              <a:t> für </a:t>
            </a:r>
            <a:r>
              <a:rPr lang="en-GB" sz="1600" dirty="0" err="1"/>
              <a:t>faktische</a:t>
            </a:r>
            <a:r>
              <a:rPr lang="en-GB" sz="1600" dirty="0"/>
              <a:t> Info)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aspekt-basierte</a:t>
            </a:r>
            <a:r>
              <a:rPr lang="en-GB" dirty="0"/>
              <a:t> Sentiment-Analyse</a:t>
            </a:r>
            <a:endParaRPr lang="en-GB" sz="1600" dirty="0"/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Sprache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Englisch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Source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+mj-lt"/>
                <a:ea typeface="Times New Roman" panose="02020603050405020304" pitchFamily="18" charset="0"/>
              </a:rPr>
              <a:t>u.a.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GB" i="1" dirty="0">
                <a:effectLst/>
                <a:latin typeface="+mj-lt"/>
                <a:ea typeface="Times New Roman" panose="02020603050405020304" pitchFamily="18" charset="0"/>
              </a:rPr>
              <a:t>https://kiel.ai/schnelle-und-einfache-sentiment-analyse-mit-textblob/</a:t>
            </a:r>
            <a:endParaRPr lang="en-GB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4. </a:t>
            </a:r>
            <a:r>
              <a:rPr lang="de-DE" dirty="0" err="1"/>
              <a:t>TextBlob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218863368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Von der Humboldt-Universität </a:t>
            </a:r>
            <a:r>
              <a:rPr lang="en-GB" sz="1600" dirty="0" err="1"/>
              <a:t>entwickelt</a:t>
            </a:r>
            <a:r>
              <a:rPr lang="en-GB" sz="1600" dirty="0"/>
              <a:t>, </a:t>
            </a:r>
            <a:r>
              <a:rPr lang="en-GB" sz="1600" dirty="0" err="1"/>
              <a:t>wird</a:t>
            </a:r>
            <a:r>
              <a:rPr lang="en-GB" sz="1600" dirty="0"/>
              <a:t> </a:t>
            </a:r>
            <a:r>
              <a:rPr lang="en-GB" sz="1600" dirty="0" err="1"/>
              <a:t>bezeichnet</a:t>
            </a:r>
            <a:r>
              <a:rPr lang="en-GB" sz="1600" dirty="0"/>
              <a:t> </a:t>
            </a:r>
            <a:r>
              <a:rPr lang="en-GB" sz="1600" dirty="0" err="1"/>
              <a:t>als</a:t>
            </a:r>
            <a:r>
              <a:rPr lang="en-GB" sz="1600" dirty="0"/>
              <a:t> “very simple framework für state-of-the-art NLP”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Vortrainiertes</a:t>
            </a:r>
            <a:r>
              <a:rPr lang="en-GB" sz="1600" dirty="0"/>
              <a:t> NLP</a:t>
            </a:r>
            <a:r>
              <a:rPr lang="en-GB" dirty="0"/>
              <a:t>-Modell, </a:t>
            </a:r>
            <a:r>
              <a:rPr lang="en-GB" dirty="0" err="1"/>
              <a:t>ursprünglich</a:t>
            </a:r>
            <a:r>
              <a:rPr lang="en-GB" dirty="0"/>
              <a:t> </a:t>
            </a:r>
            <a:r>
              <a:rPr lang="en-GB" dirty="0" err="1"/>
              <a:t>anhand</a:t>
            </a:r>
            <a:r>
              <a:rPr lang="en-GB" dirty="0"/>
              <a:t> von “IMDB movie reviews” trainiert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Kann</a:t>
            </a:r>
            <a:r>
              <a:rPr lang="en-GB" dirty="0"/>
              <a:t> für </a:t>
            </a:r>
            <a:r>
              <a:rPr lang="en-GB" dirty="0" err="1"/>
              <a:t>bestimmte</a:t>
            </a:r>
            <a:r>
              <a:rPr lang="en-GB" dirty="0"/>
              <a:t> </a:t>
            </a:r>
            <a:r>
              <a:rPr lang="en-GB" dirty="0" err="1"/>
              <a:t>Domänen</a:t>
            </a:r>
            <a:r>
              <a:rPr lang="en-GB" dirty="0"/>
              <a:t>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Aufgaben</a:t>
            </a:r>
            <a:r>
              <a:rPr lang="en-GB" dirty="0"/>
              <a:t> </a:t>
            </a:r>
            <a:r>
              <a:rPr lang="en-GB" dirty="0" err="1"/>
              <a:t>finegetunet</a:t>
            </a:r>
            <a:r>
              <a:rPr lang="en-GB" dirty="0"/>
              <a:t> </a:t>
            </a:r>
            <a:r>
              <a:rPr lang="en-GB" dirty="0" err="1"/>
              <a:t>werden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 err="1"/>
              <a:t>Gibt</a:t>
            </a:r>
            <a:r>
              <a:rPr lang="en-GB" sz="1600" dirty="0"/>
              <a:t> Sentiment Analyse </a:t>
            </a:r>
            <a:r>
              <a:rPr lang="en-GB" sz="1600" dirty="0" err="1"/>
              <a:t>als</a:t>
            </a:r>
            <a:r>
              <a:rPr lang="en-GB" sz="1600" dirty="0"/>
              <a:t> 1 Wert </a:t>
            </a:r>
            <a:r>
              <a:rPr lang="en-GB" sz="1600" dirty="0" err="1"/>
              <a:t>aus</a:t>
            </a:r>
            <a:r>
              <a:rPr lang="en-GB" dirty="0"/>
              <a:t>, </a:t>
            </a:r>
            <a:r>
              <a:rPr lang="en-GB" dirty="0" err="1"/>
              <a:t>z.B.</a:t>
            </a:r>
            <a:r>
              <a:rPr lang="en-GB" dirty="0"/>
              <a:t> POSITIVE [0.997]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aspekt-basierte</a:t>
            </a:r>
            <a:r>
              <a:rPr lang="en-GB" dirty="0"/>
              <a:t> Sentiment-Analyse</a:t>
            </a:r>
            <a:endParaRPr lang="en-GB" sz="1600" dirty="0"/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Sprache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Englisch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,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aber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auch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auf Deutsche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Korpusse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verfügbar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Source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+mj-lt"/>
                <a:ea typeface="Times New Roman" panose="02020603050405020304" pitchFamily="18" charset="0"/>
              </a:rPr>
              <a:t>u.a.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GB" i="1" dirty="0">
                <a:effectLst/>
                <a:latin typeface="+mj-lt"/>
                <a:ea typeface="Times New Roman" panose="02020603050405020304" pitchFamily="18" charset="0"/>
              </a:rPr>
              <a:t>https://github.com/flairNLP/flair</a:t>
            </a:r>
            <a:endParaRPr lang="en-GB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5. FLAIR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</p:spTree>
    <p:extLst>
      <p:ext uri="{BB962C8B-B14F-4D97-AF65-F5344CB8AC3E}">
        <p14:creationId xmlns:p14="http://schemas.microsoft.com/office/powerpoint/2010/main" val="193967793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de-DE" dirty="0"/>
              <a:t>Dr. Sascha Shuxia Zhu (06.07.2023)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NLP-Modell </a:t>
            </a:r>
            <a:r>
              <a:rPr lang="en-GB" sz="1600" dirty="0" err="1"/>
              <a:t>basierend</a:t>
            </a:r>
            <a:r>
              <a:rPr lang="en-GB" sz="1600" dirty="0"/>
              <a:t> auf BERT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dirty="0" err="1"/>
              <a:t>DeBERTa</a:t>
            </a:r>
            <a:r>
              <a:rPr lang="en-GB" dirty="0"/>
              <a:t> = Decoding-enhanced BERT with disentangled attention</a:t>
            </a:r>
            <a:endParaRPr lang="en-GB" sz="1600" dirty="0"/>
          </a:p>
          <a:p>
            <a:pPr marL="342900" indent="-342900">
              <a:tabLst>
                <a:tab pos="457200" algn="l"/>
              </a:tabLst>
            </a:pPr>
            <a:r>
              <a:rPr lang="en-GB" sz="1600" dirty="0"/>
              <a:t>Fein-</a:t>
            </a:r>
            <a:r>
              <a:rPr lang="en-GB" sz="1600" dirty="0" err="1"/>
              <a:t>granulierte</a:t>
            </a:r>
            <a:r>
              <a:rPr lang="en-GB" sz="1600" dirty="0"/>
              <a:t> Sentiment-Analyse: </a:t>
            </a:r>
            <a:r>
              <a:rPr lang="en-GB" sz="1600" dirty="0" err="1"/>
              <a:t>Gibt</a:t>
            </a:r>
            <a:r>
              <a:rPr lang="en-GB" sz="1600" dirty="0"/>
              <a:t> für </a:t>
            </a:r>
            <a:r>
              <a:rPr lang="en-GB" sz="1600" dirty="0" err="1"/>
              <a:t>einen</a:t>
            </a:r>
            <a:r>
              <a:rPr lang="en-GB" sz="1600" dirty="0"/>
              <a:t> </a:t>
            </a:r>
            <a:r>
              <a:rPr lang="en-GB" sz="1600" dirty="0" err="1"/>
              <a:t>Satz</a:t>
            </a:r>
            <a:r>
              <a:rPr lang="en-GB" sz="1600" dirty="0"/>
              <a:t> die Sentiment Analyse </a:t>
            </a:r>
            <a:r>
              <a:rPr lang="en-GB" sz="1600" dirty="0" err="1"/>
              <a:t>aus</a:t>
            </a:r>
            <a:r>
              <a:rPr lang="en-GB" sz="1600" dirty="0"/>
              <a:t> der </a:t>
            </a:r>
            <a:r>
              <a:rPr lang="en-GB" sz="1600" dirty="0" err="1"/>
              <a:t>Perspektive</a:t>
            </a:r>
            <a:r>
              <a:rPr lang="en-GB" sz="1600" dirty="0"/>
              <a:t> </a:t>
            </a:r>
            <a:r>
              <a:rPr lang="en-GB" sz="1600" dirty="0" err="1"/>
              <a:t>einzelner</a:t>
            </a:r>
            <a:r>
              <a:rPr lang="en-GB" sz="1600" dirty="0"/>
              <a:t> </a:t>
            </a:r>
            <a:r>
              <a:rPr lang="en-GB" sz="1600" dirty="0" err="1"/>
              <a:t>auswählbarer</a:t>
            </a:r>
            <a:r>
              <a:rPr lang="en-GB" sz="1600" dirty="0"/>
              <a:t> “</a:t>
            </a:r>
            <a:r>
              <a:rPr lang="en-GB" sz="1600" dirty="0" err="1"/>
              <a:t>Aspekte</a:t>
            </a:r>
            <a:r>
              <a:rPr lang="en-GB" sz="1600" dirty="0"/>
              <a:t>” (</a:t>
            </a:r>
            <a:r>
              <a:rPr lang="en-GB" sz="1600" dirty="0" err="1"/>
              <a:t>i.d.R.</a:t>
            </a:r>
            <a:r>
              <a:rPr lang="en-GB" sz="1600" dirty="0"/>
              <a:t> </a:t>
            </a:r>
            <a:r>
              <a:rPr lang="en-GB" sz="1600" dirty="0" err="1"/>
              <a:t>ein</a:t>
            </a:r>
            <a:r>
              <a:rPr lang="en-GB" sz="1600" dirty="0"/>
              <a:t> Wort </a:t>
            </a:r>
            <a:r>
              <a:rPr lang="en-GB" sz="1600" dirty="0" err="1"/>
              <a:t>im</a:t>
            </a:r>
            <a:r>
              <a:rPr lang="en-GB" sz="1600" dirty="0"/>
              <a:t> </a:t>
            </a:r>
            <a:r>
              <a:rPr lang="en-GB" sz="1600" dirty="0" err="1"/>
              <a:t>Satz</a:t>
            </a:r>
            <a:r>
              <a:rPr lang="en-GB" sz="1600" dirty="0"/>
              <a:t>) in den 3 </a:t>
            </a:r>
            <a:r>
              <a:rPr lang="en-GB" sz="1600" dirty="0" err="1"/>
              <a:t>Werten</a:t>
            </a:r>
            <a:r>
              <a:rPr lang="en-GB" sz="1600" dirty="0"/>
              <a:t> (</a:t>
            </a:r>
            <a:r>
              <a:rPr lang="en-GB" sz="1600" dirty="0" err="1"/>
              <a:t>jeweils</a:t>
            </a:r>
            <a:r>
              <a:rPr lang="en-GB" sz="1600" dirty="0"/>
              <a:t> für </a:t>
            </a:r>
            <a:r>
              <a:rPr lang="en-GB" sz="1600" dirty="0" err="1"/>
              <a:t>positiv</a:t>
            </a:r>
            <a:r>
              <a:rPr lang="en-GB" sz="1600" dirty="0"/>
              <a:t> – neutral – </a:t>
            </a:r>
            <a:r>
              <a:rPr lang="en-GB" sz="1600" dirty="0" err="1"/>
              <a:t>negativ</a:t>
            </a:r>
            <a:r>
              <a:rPr lang="en-GB" sz="1600" dirty="0"/>
              <a:t> </a:t>
            </a:r>
            <a:r>
              <a:rPr lang="en-GB" sz="1600" dirty="0" err="1"/>
              <a:t>aus</a:t>
            </a:r>
            <a:r>
              <a:rPr lang="en-GB" sz="1600" dirty="0"/>
              <a:t>, </a:t>
            </a:r>
            <a:r>
              <a:rPr lang="en-GB" sz="1600" dirty="0" err="1"/>
              <a:t>mit</a:t>
            </a:r>
            <a:r>
              <a:rPr lang="en-GB" sz="1600" dirty="0"/>
              <a:t> </a:t>
            </a:r>
            <a:r>
              <a:rPr lang="en-GB" sz="1600" dirty="0" err="1"/>
              <a:t>Summe</a:t>
            </a:r>
            <a:r>
              <a:rPr lang="en-GB" sz="1600" dirty="0"/>
              <a:t> 1.0 </a:t>
            </a:r>
            <a:r>
              <a:rPr lang="en-GB" sz="1600" dirty="0" err="1"/>
              <a:t>aus</a:t>
            </a:r>
            <a:r>
              <a:rPr lang="en-GB" sz="1600" dirty="0"/>
              <a:t>)</a:t>
            </a:r>
          </a:p>
          <a:p>
            <a:pPr marL="342900" indent="-342900">
              <a:tabLst>
                <a:tab pos="457200" algn="l"/>
              </a:tabLst>
            </a:pPr>
            <a:r>
              <a:rPr lang="en-GB" b="1" dirty="0" err="1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Sprache</a:t>
            </a:r>
            <a:r>
              <a:rPr lang="en-GB" dirty="0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333333"/>
                </a:solidFill>
                <a:latin typeface="+mj-lt"/>
                <a:ea typeface="Times New Roman" panose="02020603050405020304" pitchFamily="18" charset="0"/>
              </a:rPr>
              <a:t>Englisch</a:t>
            </a: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b="1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Source</a:t>
            </a:r>
            <a:r>
              <a:rPr lang="en-GB" dirty="0">
                <a:solidFill>
                  <a:srgbClr val="333333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GB" dirty="0">
                <a:effectLst/>
                <a:latin typeface="+mj-lt"/>
                <a:ea typeface="Times New Roman" panose="02020603050405020304" pitchFamily="18" charset="0"/>
              </a:rPr>
              <a:t>https://huggingface.co/yangheng/deberta-v3-large-absa-v1.1</a:t>
            </a: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en-GB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GB" sz="1800" dirty="0">
              <a:solidFill>
                <a:srgbClr val="333333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6. </a:t>
            </a:r>
            <a:r>
              <a:rPr lang="en-GB" dirty="0" err="1"/>
              <a:t>DeBERTa</a:t>
            </a:r>
            <a:r>
              <a:rPr lang="en-GB" dirty="0"/>
              <a:t> for Aspect-Based Sentiment Analysis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 Mining / </a:t>
            </a:r>
            <a:r>
              <a:rPr lang="de-DE" dirty="0" err="1"/>
              <a:t>Sentimentanalyse</a:t>
            </a:r>
            <a:r>
              <a:rPr lang="de-DE" dirty="0"/>
              <a:t> (PG Transparenzregister)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A08A373-D4BA-F095-E95F-B53A84D8C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250" y="3744544"/>
            <a:ext cx="3375754" cy="238320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D8F7513-D082-9847-CB2F-09DD715A0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88" y="3744544"/>
            <a:ext cx="3722748" cy="24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0264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_3zu4_2022">
  <a:themeElements>
    <a:clrScheme name="Leere Präsentation 2">
      <a:dk1>
        <a:srgbClr val="000000"/>
      </a:dk1>
      <a:lt1>
        <a:srgbClr val="FFFFFF"/>
      </a:lt1>
      <a:dk2>
        <a:srgbClr val="005EAD"/>
      </a:dk2>
      <a:lt2>
        <a:srgbClr val="000000"/>
      </a:lt2>
      <a:accent1>
        <a:srgbClr val="C0C0C0"/>
      </a:accent1>
      <a:accent2>
        <a:srgbClr val="005EAD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49C"/>
      </a:accent6>
      <a:hlink>
        <a:srgbClr val="B2B2B2"/>
      </a:hlink>
      <a:folHlink>
        <a:srgbClr val="000000"/>
      </a:folHlink>
    </a:clrScheme>
    <a:fontScheme name="Leere Prä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2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noFill/>
        <a:ln w="38100" cap="rnd" cmpd="sng" algn="ctr">
          <a:solidFill>
            <a:srgbClr val="BE006E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2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33CC"/>
        </a:dk2>
        <a:lt2>
          <a:srgbClr val="000000"/>
        </a:lt2>
        <a:accent1>
          <a:srgbClr val="3399FF"/>
        </a:accent1>
        <a:accent2>
          <a:srgbClr val="0033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02DB9"/>
        </a:accent6>
        <a:hlink>
          <a:srgbClr val="CC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5EAD"/>
        </a:dk2>
        <a:lt2>
          <a:srgbClr val="000000"/>
        </a:lt2>
        <a:accent1>
          <a:srgbClr val="C0C0C0"/>
        </a:accent1>
        <a:accent2>
          <a:srgbClr val="005EA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49C"/>
        </a:accent6>
        <a:hlink>
          <a:srgbClr val="B2B2B2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PPT-Master_4zu3_2022</Template>
  <TotalTime>0</TotalTime>
  <Words>1758</Words>
  <Application>Microsoft Office PowerPoint</Application>
  <PresentationFormat>Bildschirmpräsentation (4:3)</PresentationFormat>
  <Paragraphs>514</Paragraphs>
  <Slides>13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  <vt:variant>
        <vt:lpstr>Zielgruppenorientierte Präsentationen</vt:lpstr>
      </vt:variant>
      <vt:variant>
        <vt:i4>1</vt:i4>
      </vt:variant>
    </vt:vector>
  </HeadingPairs>
  <TitlesOfParts>
    <vt:vector size="19" baseType="lpstr">
      <vt:lpstr>Syntax</vt:lpstr>
      <vt:lpstr>Arial</vt:lpstr>
      <vt:lpstr>Times</vt:lpstr>
      <vt:lpstr>Wingdings</vt:lpstr>
      <vt:lpstr>Master_3zu4_2022</vt:lpstr>
      <vt:lpstr>Vortrag zur Seminararbeit „Text Mining / Sentimentanalyse“ (PG Transparenzregister) – Dr. Sascha Shuxia Zhu (06.07.2023)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Text Mining / Sentimentanalyse (PG Transparenzregister)</vt:lpstr>
      <vt:lpstr>Mustermann1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Seminararbeit „Text Mining“ (PG Transparenzregister)</dc:title>
  <dc:creator>Zhu</dc:creator>
  <cp:lastModifiedBy>Zhu</cp:lastModifiedBy>
  <cp:revision>25</cp:revision>
  <cp:lastPrinted>2010-04-29T14:30:22Z</cp:lastPrinted>
  <dcterms:created xsi:type="dcterms:W3CDTF">2023-06-08T22:49:23Z</dcterms:created>
  <dcterms:modified xsi:type="dcterms:W3CDTF">2023-07-06T18:08:06Z</dcterms:modified>
</cp:coreProperties>
</file>