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413" r:id="rId2"/>
    <p:sldId id="424" r:id="rId3"/>
    <p:sldId id="425" r:id="rId4"/>
    <p:sldId id="414" r:id="rId5"/>
    <p:sldId id="415" r:id="rId6"/>
    <p:sldId id="422" r:id="rId7"/>
    <p:sldId id="426" r:id="rId8"/>
    <p:sldId id="428" r:id="rId9"/>
    <p:sldId id="429" r:id="rId10"/>
    <p:sldId id="427" r:id="rId11"/>
    <p:sldId id="431" r:id="rId12"/>
    <p:sldId id="432" r:id="rId13"/>
    <p:sldId id="420" r:id="rId14"/>
    <p:sldId id="433" r:id="rId15"/>
    <p:sldId id="421" r:id="rId16"/>
    <p:sldId id="418" r:id="rId17"/>
  </p:sldIdLst>
  <p:sldSz cx="9144000" cy="5143500" type="screen16x9"/>
  <p:notesSz cx="6858000" cy="9661525"/>
  <p:custShowLst>
    <p:custShow name="Mustermann1" id="0">
      <p:sldLst/>
    </p:custShow>
  </p:custShowLst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500" kern="1200">
        <a:solidFill>
          <a:srgbClr val="0028AD"/>
        </a:solidFill>
        <a:latin typeface="Arial" charset="0"/>
        <a:ea typeface="ＭＳ Ｐゴシック" charset="0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500" kern="1200">
        <a:solidFill>
          <a:srgbClr val="0028AD"/>
        </a:solidFill>
        <a:latin typeface="Arial" charset="0"/>
        <a:ea typeface="ＭＳ Ｐゴシック" charset="0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500" kern="1200">
        <a:solidFill>
          <a:srgbClr val="0028AD"/>
        </a:solidFill>
        <a:latin typeface="Arial" charset="0"/>
        <a:ea typeface="ＭＳ Ｐゴシック" charset="0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500" kern="1200">
        <a:solidFill>
          <a:srgbClr val="0028AD"/>
        </a:solidFill>
        <a:latin typeface="Arial" charset="0"/>
        <a:ea typeface="ＭＳ Ｐゴシック" charset="0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500" kern="1200">
        <a:solidFill>
          <a:srgbClr val="0028AD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2500" kern="1200">
        <a:solidFill>
          <a:srgbClr val="0028AD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sz="2500" kern="1200">
        <a:solidFill>
          <a:srgbClr val="0028AD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sz="2500" kern="1200">
        <a:solidFill>
          <a:srgbClr val="0028AD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sz="2500" kern="1200">
        <a:solidFill>
          <a:srgbClr val="0028AD"/>
        </a:solidFill>
        <a:latin typeface="Arial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2">
          <p15:clr>
            <a:srgbClr val="A4A3A4"/>
          </p15:clr>
        </p15:guide>
        <p15:guide id="2" orient="horz" pos="2863">
          <p15:clr>
            <a:srgbClr val="A4A3A4"/>
          </p15:clr>
        </p15:guide>
        <p15:guide id="3" orient="horz" pos="813">
          <p15:clr>
            <a:srgbClr val="A4A3A4"/>
          </p15:clr>
        </p15:guide>
        <p15:guide id="4" orient="horz" pos="3118">
          <p15:clr>
            <a:srgbClr val="A4A3A4"/>
          </p15:clr>
        </p15:guide>
        <p15:guide id="5" orient="horz" pos="365">
          <p15:clr>
            <a:srgbClr val="A4A3A4"/>
          </p15:clr>
        </p15:guide>
        <p15:guide id="6" orient="horz" pos="595">
          <p15:clr>
            <a:srgbClr val="A4A3A4"/>
          </p15:clr>
        </p15:guide>
        <p15:guide id="7" pos="2881">
          <p15:clr>
            <a:srgbClr val="A4A3A4"/>
          </p15:clr>
        </p15:guide>
        <p15:guide id="8" pos="293">
          <p15:clr>
            <a:srgbClr val="A4A3A4"/>
          </p15:clr>
        </p15:guide>
        <p15:guide id="9" pos="1394">
          <p15:clr>
            <a:srgbClr val="A4A3A4"/>
          </p15:clr>
        </p15:guide>
        <p15:guide id="10" pos="1303">
          <p15:clr>
            <a:srgbClr val="A4A3A4"/>
          </p15:clr>
        </p15:guide>
        <p15:guide id="11" orient="horz" pos="3096">
          <p15:clr>
            <a:srgbClr val="A4A3A4"/>
          </p15:clr>
        </p15:guide>
        <p15:guide id="12" orient="horz" pos="710">
          <p15:clr>
            <a:srgbClr val="A4A3A4"/>
          </p15:clr>
        </p15:guide>
        <p15:guide id="13" orient="horz" pos="2867">
          <p15:clr>
            <a:srgbClr val="A4A3A4"/>
          </p15:clr>
        </p15:guide>
        <p15:guide id="14" orient="horz" pos="361">
          <p15:clr>
            <a:srgbClr val="A4A3A4"/>
          </p15:clr>
        </p15:guide>
        <p15:guide id="15" pos="15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43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3300"/>
    <a:srgbClr val="800000"/>
    <a:srgbClr val="990000"/>
    <a:srgbClr val="CC0000"/>
    <a:srgbClr val="FFCC00"/>
    <a:srgbClr val="005EAD"/>
    <a:srgbClr val="002F52"/>
    <a:srgbClr val="0037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0" autoAdjust="0"/>
    <p:restoredTop sz="94259" autoAdjust="0"/>
  </p:normalViewPr>
  <p:slideViewPr>
    <p:cSldViewPr snapToGrid="0" showGuides="1">
      <p:cViewPr varScale="1">
        <p:scale>
          <a:sx n="90" d="100"/>
          <a:sy n="90" d="100"/>
        </p:scale>
        <p:origin x="1248" y="78"/>
      </p:cViewPr>
      <p:guideLst>
        <p:guide orient="horz" pos="112"/>
        <p:guide orient="horz" pos="2863"/>
        <p:guide orient="horz" pos="813"/>
        <p:guide orient="horz" pos="3118"/>
        <p:guide orient="horz" pos="365"/>
        <p:guide orient="horz" pos="595"/>
        <p:guide pos="2881"/>
        <p:guide pos="293"/>
        <p:guide pos="1394"/>
        <p:guide pos="1303"/>
        <p:guide orient="horz" pos="3096"/>
        <p:guide orient="horz" pos="710"/>
        <p:guide orient="horz" pos="2867"/>
        <p:guide orient="horz" pos="361"/>
        <p:guide pos="15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121" d="100"/>
          <a:sy n="121" d="100"/>
        </p:scale>
        <p:origin x="-312" y="-112"/>
      </p:cViewPr>
      <p:guideLst>
        <p:guide orient="horz" pos="3043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84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latin typeface="Times" charset="0"/>
              </a:defRPr>
            </a:lvl1pPr>
          </a:lstStyle>
          <a:p>
            <a:endParaRPr lang="de-DE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84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Times" charset="0"/>
              </a:defRPr>
            </a:lvl1pPr>
          </a:lstStyle>
          <a:p>
            <a:endParaRPr lang="de-DE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77338"/>
            <a:ext cx="2971800" cy="484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latin typeface="Times" charset="0"/>
              </a:defRPr>
            </a:lvl1pPr>
          </a:lstStyle>
          <a:p>
            <a:endParaRPr lang="de-DE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9177338"/>
            <a:ext cx="2971800" cy="484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Times" charset="0"/>
              </a:defRPr>
            </a:lvl1pPr>
          </a:lstStyle>
          <a:p>
            <a:fld id="{D54606BC-1185-6343-8CD4-1A7CC7DA3AB6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39445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-3916363" y="536575"/>
            <a:ext cx="14692313" cy="82661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197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285750" y="8910638"/>
            <a:ext cx="6286500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Klicken Sie, um die Textformatierung des Masters zu bearbeiten.</a:t>
            </a:r>
          </a:p>
        </p:txBody>
      </p:sp>
    </p:spTree>
    <p:extLst>
      <p:ext uri="{BB962C8B-B14F-4D97-AF65-F5344CB8AC3E}">
        <p14:creationId xmlns:p14="http://schemas.microsoft.com/office/powerpoint/2010/main" val="16122181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ctr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Syntax" charset="0"/>
        <a:ea typeface="ＭＳ Ｐゴシック" charset="0"/>
        <a:cs typeface="+mn-cs"/>
      </a:defRPr>
    </a:lvl1pPr>
    <a:lvl2pPr marL="457200" algn="ctr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Syntax" charset="0"/>
        <a:ea typeface="ＭＳ Ｐゴシック" charset="0"/>
        <a:cs typeface="+mn-cs"/>
      </a:defRPr>
    </a:lvl2pPr>
    <a:lvl3pPr marL="914400" algn="ctr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Syntax" charset="0"/>
        <a:ea typeface="ＭＳ Ｐゴシック" charset="0"/>
        <a:cs typeface="+mn-cs"/>
      </a:defRPr>
    </a:lvl3pPr>
    <a:lvl4pPr marL="1371600" algn="ctr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Syntax" charset="0"/>
        <a:ea typeface="ＭＳ Ｐゴシック" charset="0"/>
        <a:cs typeface="+mn-cs"/>
      </a:defRPr>
    </a:lvl4pPr>
    <a:lvl5pPr marL="1828800" algn="ctr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Syntax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6"/>
          <p:cNvSpPr>
            <a:spLocks noGrp="1"/>
          </p:cNvSpPr>
          <p:nvPr>
            <p:ph type="pic" sz="quarter" idx="11"/>
          </p:nvPr>
        </p:nvSpPr>
        <p:spPr>
          <a:xfrm>
            <a:off x="0" y="971447"/>
            <a:ext cx="9144000" cy="3215456"/>
          </a:xfrm>
          <a:prstGeom prst="rect">
            <a:avLst/>
          </a:prstGeom>
        </p:spPr>
        <p:txBody>
          <a:bodyPr vert="horz"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pic>
        <p:nvPicPr>
          <p:cNvPr id="10" name="Bild 9" descr="FH-SWF_Logo-RGB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1892" y="4280416"/>
            <a:ext cx="1966296" cy="722312"/>
          </a:xfrm>
          <a:prstGeom prst="rect">
            <a:avLst/>
          </a:prstGeom>
        </p:spPr>
      </p:pic>
      <p:pic>
        <p:nvPicPr>
          <p:cNvPr id="11" name="Bild 10" descr="Claim-RGB.ai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38" y="4636051"/>
            <a:ext cx="1269759" cy="278849"/>
          </a:xfrm>
          <a:prstGeom prst="rect">
            <a:avLst/>
          </a:prstGeom>
        </p:spPr>
      </p:pic>
      <p:sp>
        <p:nvSpPr>
          <p:cNvPr id="12" name="Titel 6"/>
          <p:cNvSpPr>
            <a:spLocks noGrp="1"/>
          </p:cNvSpPr>
          <p:nvPr>
            <p:ph type="title" hasCustomPrompt="1"/>
          </p:nvPr>
        </p:nvSpPr>
        <p:spPr>
          <a:xfrm>
            <a:off x="249238" y="177800"/>
            <a:ext cx="8638960" cy="33655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 vert="horz" lIns="0" tIns="0" rIns="0" bIns="0" anchor="b" anchorCtr="0"/>
          <a:lstStyle>
            <a:lvl1pPr>
              <a:defRPr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de-DE" dirty="0">
                <a:solidFill>
                  <a:schemeClr val="tx2"/>
                </a:solidFill>
                <a:latin typeface="Arial"/>
                <a:cs typeface="Arial"/>
              </a:rPr>
              <a:t>Headline (Arial 24 Pt, </a:t>
            </a:r>
            <a:r>
              <a:rPr lang="de-DE" dirty="0" err="1">
                <a:solidFill>
                  <a:schemeClr val="tx2"/>
                </a:solidFill>
                <a:latin typeface="Arial"/>
                <a:cs typeface="Arial"/>
              </a:rPr>
              <a:t>Bold</a:t>
            </a:r>
            <a:r>
              <a:rPr lang="de-DE" dirty="0">
                <a:solidFill>
                  <a:schemeClr val="tx2"/>
                </a:solidFill>
                <a:latin typeface="Arial"/>
                <a:cs typeface="Arial"/>
              </a:rPr>
              <a:t>)</a:t>
            </a:r>
          </a:p>
        </p:txBody>
      </p:sp>
      <p:sp>
        <p:nvSpPr>
          <p:cNvPr id="13" name="Textplatzhalter 3" title="Test"/>
          <p:cNvSpPr>
            <a:spLocks noGrp="1"/>
          </p:cNvSpPr>
          <p:nvPr>
            <p:ph type="body" sz="quarter" idx="10" hasCustomPrompt="1"/>
          </p:nvPr>
        </p:nvSpPr>
        <p:spPr>
          <a:xfrm>
            <a:off x="249238" y="573087"/>
            <a:ext cx="8639175" cy="385557"/>
          </a:xfrm>
          <a:prstGeom prst="rect">
            <a:avLst/>
          </a:prstGeom>
        </p:spPr>
        <p:txBody>
          <a:bodyPr vert="horz" lIns="0" tIns="0" rIns="0" bIns="0" anchor="t" anchorCtr="0"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30000"/>
              </a:spcAft>
              <a:buClr>
                <a:srgbClr val="005EAD"/>
              </a:buClr>
              <a:buSzTx/>
              <a:buFont typeface="Wingdings" charset="0"/>
              <a:buNone/>
              <a:tabLst/>
              <a:defRPr sz="1800" b="1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30000"/>
              </a:spcAft>
              <a:buClr>
                <a:srgbClr val="005EAD"/>
              </a:buClr>
              <a:buSzTx/>
              <a:buFont typeface="Wingdings" charset="0"/>
              <a:buNone/>
              <a:tabLst/>
              <a:defRPr/>
            </a:pPr>
            <a:r>
              <a:rPr lang="de-DE" dirty="0"/>
              <a:t>Subheadline (Arial 18 Pt, </a:t>
            </a:r>
            <a:r>
              <a:rPr lang="de-DE" dirty="0" err="1"/>
              <a:t>Bold</a:t>
            </a:r>
            <a:r>
              <a:rPr lang="de-DE" dirty="0"/>
              <a:t>)</a:t>
            </a:r>
          </a:p>
          <a:p>
            <a:pPr lvl="0"/>
            <a:endParaRPr lang="de-DE" dirty="0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/>
          <p:cNvSpPr/>
          <p:nvPr userDrawn="1"/>
        </p:nvSpPr>
        <p:spPr bwMode="auto">
          <a:xfrm>
            <a:off x="0" y="950913"/>
            <a:ext cx="9144000" cy="3600450"/>
          </a:xfrm>
          <a:prstGeom prst="rect">
            <a:avLst/>
          </a:prstGeom>
          <a:solidFill>
            <a:schemeClr val="accent5"/>
          </a:solidFill>
          <a:ln w="1270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Inhaltsplatzhalter 2"/>
          <p:cNvSpPr>
            <a:spLocks noGrp="1"/>
          </p:cNvSpPr>
          <p:nvPr>
            <p:ph idx="1"/>
          </p:nvPr>
        </p:nvSpPr>
        <p:spPr>
          <a:xfrm>
            <a:off x="249238" y="1127125"/>
            <a:ext cx="8648699" cy="3424238"/>
          </a:xfrm>
          <a:prstGeom prst="rect">
            <a:avLst/>
          </a:prstGeom>
        </p:spPr>
        <p:txBody>
          <a:bodyPr lIns="0" tIns="0" rIns="0" bIns="0"/>
          <a:lstStyle>
            <a:lvl1pPr marL="180975" indent="-180975">
              <a:buClr>
                <a:srgbClr val="005EAD"/>
              </a:buClr>
              <a:defRPr/>
            </a:lvl1pPr>
            <a:lvl2pPr marL="631825" indent="-180975">
              <a:defRPr/>
            </a:lvl2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pic>
        <p:nvPicPr>
          <p:cNvPr id="14" name="Bild 13" descr="FH-SWF_Logo-RGB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3311" y="4581115"/>
            <a:ext cx="1061911" cy="390090"/>
          </a:xfrm>
          <a:prstGeom prst="rect">
            <a:avLst/>
          </a:prstGeom>
        </p:spPr>
      </p:pic>
      <p:sp>
        <p:nvSpPr>
          <p:cNvPr id="15" name="Text Box 149"/>
          <p:cNvSpPr txBox="1">
            <a:spLocks noChangeArrowheads="1"/>
          </p:cNvSpPr>
          <p:nvPr userDrawn="1"/>
        </p:nvSpPr>
        <p:spPr bwMode="auto">
          <a:xfrm>
            <a:off x="241300" y="4791639"/>
            <a:ext cx="6820207" cy="121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0" tIns="0" rIns="0" bIns="0">
            <a:noAutofit/>
          </a:bodyPr>
          <a:lstStyle/>
          <a:p>
            <a:pPr algn="l">
              <a:spcBef>
                <a:spcPct val="50000"/>
              </a:spcBef>
            </a:pPr>
            <a:r>
              <a:rPr lang="de-DE" sz="800" dirty="0">
                <a:solidFill>
                  <a:schemeClr val="tx1"/>
                </a:solidFill>
              </a:rPr>
              <a:t>Folie </a:t>
            </a:r>
            <a:fld id="{44BA279E-E9BC-D743-974C-EFE8A41952FB}" type="slidenum">
              <a:rPr lang="de-DE" sz="800" smtClean="0">
                <a:solidFill>
                  <a:schemeClr val="tx1"/>
                </a:solidFill>
              </a:rPr>
              <a:pPr algn="l">
                <a:spcBef>
                  <a:spcPct val="50000"/>
                </a:spcBef>
              </a:pPr>
              <a:t>‹Nr.›</a:t>
            </a:fld>
            <a:endParaRPr lang="de-DE" sz="800" dirty="0">
              <a:solidFill>
                <a:schemeClr val="tx1"/>
              </a:solidFill>
            </a:endParaRPr>
          </a:p>
        </p:txBody>
      </p:sp>
      <p:sp>
        <p:nvSpPr>
          <p:cNvPr id="17" name="Titel 6"/>
          <p:cNvSpPr>
            <a:spLocks noGrp="1"/>
          </p:cNvSpPr>
          <p:nvPr>
            <p:ph type="title" hasCustomPrompt="1"/>
          </p:nvPr>
        </p:nvSpPr>
        <p:spPr>
          <a:xfrm>
            <a:off x="249238" y="177800"/>
            <a:ext cx="8638960" cy="33655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 vert="horz" lIns="0" tIns="0" rIns="0" bIns="0" anchor="b" anchorCtr="0"/>
          <a:lstStyle>
            <a:lvl1pPr>
              <a:defRPr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de-DE" dirty="0">
                <a:solidFill>
                  <a:schemeClr val="tx2"/>
                </a:solidFill>
                <a:latin typeface="Arial"/>
                <a:cs typeface="Arial"/>
              </a:rPr>
              <a:t>Headline (Arial 24 Pt, </a:t>
            </a:r>
            <a:r>
              <a:rPr lang="de-DE" dirty="0" err="1">
                <a:solidFill>
                  <a:schemeClr val="tx2"/>
                </a:solidFill>
                <a:latin typeface="Arial"/>
                <a:cs typeface="Arial"/>
              </a:rPr>
              <a:t>Bold</a:t>
            </a:r>
            <a:r>
              <a:rPr lang="de-DE" dirty="0">
                <a:solidFill>
                  <a:schemeClr val="tx2"/>
                </a:solidFill>
                <a:latin typeface="Arial"/>
                <a:cs typeface="Arial"/>
              </a:rPr>
              <a:t>)</a:t>
            </a:r>
          </a:p>
        </p:txBody>
      </p:sp>
      <p:sp>
        <p:nvSpPr>
          <p:cNvPr id="16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41300" y="4645742"/>
            <a:ext cx="6829732" cy="139290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0" tIns="0" rIns="0" bIns="0">
            <a:noAutofit/>
          </a:bodyPr>
          <a:lstStyle>
            <a:lvl1pPr>
              <a:defRPr lang="de-DE" sz="800" dirty="0">
                <a:solidFill>
                  <a:schemeClr val="tx1"/>
                </a:solidFill>
              </a:defRPr>
            </a:lvl1pPr>
          </a:lstStyle>
          <a:p>
            <a:pPr algn="l"/>
            <a:r>
              <a:rPr lang="en-GB" dirty="0"/>
              <a:t>Nolde, Tristan (6/2023)</a:t>
            </a:r>
            <a:endParaRPr lang="de-DE" dirty="0"/>
          </a:p>
        </p:txBody>
      </p:sp>
      <p:sp>
        <p:nvSpPr>
          <p:cNvPr id="18" name="Textplatzhalter 3" title="Test"/>
          <p:cNvSpPr>
            <a:spLocks noGrp="1"/>
          </p:cNvSpPr>
          <p:nvPr>
            <p:ph type="body" sz="quarter" idx="10" hasCustomPrompt="1"/>
          </p:nvPr>
        </p:nvSpPr>
        <p:spPr>
          <a:xfrm>
            <a:off x="249238" y="573087"/>
            <a:ext cx="8639175" cy="385557"/>
          </a:xfrm>
          <a:prstGeom prst="rect">
            <a:avLst/>
          </a:prstGeom>
        </p:spPr>
        <p:txBody>
          <a:bodyPr vert="horz" lIns="0" tIns="0" rIns="0" bIns="0" anchor="t" anchorCtr="0"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30000"/>
              </a:spcAft>
              <a:buClr>
                <a:srgbClr val="005EAD"/>
              </a:buClr>
              <a:buSzTx/>
              <a:buFont typeface="Wingdings" charset="0"/>
              <a:buNone/>
              <a:tabLst/>
              <a:defRPr sz="1800" b="1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30000"/>
              </a:spcAft>
              <a:buClr>
                <a:srgbClr val="005EAD"/>
              </a:buClr>
              <a:buSzTx/>
              <a:buFont typeface="Wingdings" charset="0"/>
              <a:buNone/>
              <a:tabLst/>
              <a:defRPr/>
            </a:pPr>
            <a:r>
              <a:rPr lang="de-DE" dirty="0"/>
              <a:t>Subheadline (Arial 18 Pt, </a:t>
            </a:r>
            <a:r>
              <a:rPr lang="de-DE" dirty="0" err="1"/>
              <a:t>Bold</a:t>
            </a:r>
            <a:r>
              <a:rPr lang="de-DE" dirty="0"/>
              <a:t>)</a:t>
            </a:r>
          </a:p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59288975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/>
          <p:cNvSpPr/>
          <p:nvPr userDrawn="1"/>
        </p:nvSpPr>
        <p:spPr bwMode="auto">
          <a:xfrm>
            <a:off x="0" y="950913"/>
            <a:ext cx="9144000" cy="3600450"/>
          </a:xfrm>
          <a:prstGeom prst="rect">
            <a:avLst/>
          </a:prstGeom>
          <a:solidFill>
            <a:schemeClr val="accent5"/>
          </a:solidFill>
          <a:ln w="1270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14" name="Bild 13" descr="FH-SWF_Logo-RGB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3311" y="4581115"/>
            <a:ext cx="1061911" cy="390090"/>
          </a:xfrm>
          <a:prstGeom prst="rect">
            <a:avLst/>
          </a:prstGeom>
        </p:spPr>
      </p:pic>
      <p:sp>
        <p:nvSpPr>
          <p:cNvPr id="15" name="Text Box 149"/>
          <p:cNvSpPr txBox="1">
            <a:spLocks noChangeArrowheads="1"/>
          </p:cNvSpPr>
          <p:nvPr userDrawn="1"/>
        </p:nvSpPr>
        <p:spPr bwMode="auto">
          <a:xfrm>
            <a:off x="241300" y="4791639"/>
            <a:ext cx="6820207" cy="121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0" tIns="0" rIns="0" bIns="0">
            <a:noAutofit/>
          </a:bodyPr>
          <a:lstStyle/>
          <a:p>
            <a:pPr algn="l">
              <a:spcBef>
                <a:spcPct val="50000"/>
              </a:spcBef>
            </a:pPr>
            <a:r>
              <a:rPr lang="de-DE" sz="800" dirty="0">
                <a:solidFill>
                  <a:schemeClr val="tx1"/>
                </a:solidFill>
              </a:rPr>
              <a:t>Folie </a:t>
            </a:r>
            <a:fld id="{44BA279E-E9BC-D743-974C-EFE8A41952FB}" type="slidenum">
              <a:rPr lang="de-DE" sz="800" smtClean="0">
                <a:solidFill>
                  <a:schemeClr val="tx1"/>
                </a:solidFill>
              </a:rPr>
              <a:pPr algn="l">
                <a:spcBef>
                  <a:spcPct val="50000"/>
                </a:spcBef>
              </a:pPr>
              <a:t>‹Nr.›</a:t>
            </a:fld>
            <a:endParaRPr lang="de-DE" sz="800" dirty="0">
              <a:solidFill>
                <a:schemeClr val="tx1"/>
              </a:solidFill>
            </a:endParaRPr>
          </a:p>
        </p:txBody>
      </p:sp>
      <p:sp>
        <p:nvSpPr>
          <p:cNvPr id="16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41300" y="4645742"/>
            <a:ext cx="6829732" cy="139290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0" tIns="0" rIns="0" bIns="0">
            <a:noAutofit/>
          </a:bodyPr>
          <a:lstStyle>
            <a:lvl1pPr>
              <a:defRPr lang="de-DE" sz="800" dirty="0">
                <a:solidFill>
                  <a:schemeClr val="tx1"/>
                </a:solidFill>
              </a:defRPr>
            </a:lvl1pPr>
          </a:lstStyle>
          <a:p>
            <a:pPr algn="l"/>
            <a:r>
              <a:rPr lang="en-GB" dirty="0"/>
              <a:t>Nolde, Tristan (6/2023)</a:t>
            </a:r>
            <a:endParaRPr lang="de-DE" dirty="0"/>
          </a:p>
        </p:txBody>
      </p:sp>
      <p:sp>
        <p:nvSpPr>
          <p:cNvPr id="17" name="Titel 6"/>
          <p:cNvSpPr>
            <a:spLocks noGrp="1"/>
          </p:cNvSpPr>
          <p:nvPr>
            <p:ph type="title" hasCustomPrompt="1"/>
          </p:nvPr>
        </p:nvSpPr>
        <p:spPr>
          <a:xfrm>
            <a:off x="249238" y="177800"/>
            <a:ext cx="8638960" cy="33655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 vert="horz" lIns="0" tIns="0" rIns="0" bIns="0" anchor="b" anchorCtr="0"/>
          <a:lstStyle>
            <a:lvl1pPr>
              <a:defRPr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de-DE" dirty="0">
                <a:solidFill>
                  <a:schemeClr val="tx2"/>
                </a:solidFill>
                <a:latin typeface="Arial"/>
                <a:cs typeface="Arial"/>
              </a:rPr>
              <a:t>Headline (Arial 24 Pt, </a:t>
            </a:r>
            <a:r>
              <a:rPr lang="de-DE" dirty="0" err="1">
                <a:solidFill>
                  <a:schemeClr val="tx2"/>
                </a:solidFill>
                <a:latin typeface="Arial"/>
                <a:cs typeface="Arial"/>
              </a:rPr>
              <a:t>Bold</a:t>
            </a:r>
            <a:r>
              <a:rPr lang="de-DE" dirty="0">
                <a:solidFill>
                  <a:schemeClr val="tx2"/>
                </a:solidFill>
                <a:latin typeface="Arial"/>
                <a:cs typeface="Arial"/>
              </a:rPr>
              <a:t>)</a:t>
            </a:r>
          </a:p>
        </p:txBody>
      </p:sp>
      <p:sp>
        <p:nvSpPr>
          <p:cNvPr id="18" name="Textplatzhalter 3" title="Test"/>
          <p:cNvSpPr>
            <a:spLocks noGrp="1"/>
          </p:cNvSpPr>
          <p:nvPr>
            <p:ph type="body" sz="quarter" idx="10" hasCustomPrompt="1"/>
          </p:nvPr>
        </p:nvSpPr>
        <p:spPr>
          <a:xfrm>
            <a:off x="249238" y="573087"/>
            <a:ext cx="8639175" cy="385557"/>
          </a:xfrm>
          <a:prstGeom prst="rect">
            <a:avLst/>
          </a:prstGeom>
        </p:spPr>
        <p:txBody>
          <a:bodyPr vert="horz" lIns="0" tIns="0" rIns="0" bIns="0" anchor="t" anchorCtr="0"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30000"/>
              </a:spcAft>
              <a:buClr>
                <a:srgbClr val="005EAD"/>
              </a:buClr>
              <a:buSzTx/>
              <a:buFont typeface="Wingdings" charset="0"/>
              <a:buNone/>
              <a:tabLst/>
              <a:defRPr sz="1800" b="1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30000"/>
              </a:spcAft>
              <a:buClr>
                <a:srgbClr val="005EAD"/>
              </a:buClr>
              <a:buSzTx/>
              <a:buFont typeface="Wingdings" charset="0"/>
              <a:buNone/>
              <a:tabLst/>
              <a:defRPr/>
            </a:pPr>
            <a:r>
              <a:rPr lang="de-DE" dirty="0"/>
              <a:t>Subheadline (Arial 18 Pt, </a:t>
            </a:r>
            <a:r>
              <a:rPr lang="de-DE" dirty="0" err="1"/>
              <a:t>Bold</a:t>
            </a:r>
            <a:r>
              <a:rPr lang="de-DE" dirty="0"/>
              <a:t>)</a:t>
            </a:r>
          </a:p>
          <a:p>
            <a:pPr lvl="0"/>
            <a:endParaRPr lang="de-DE" dirty="0"/>
          </a:p>
        </p:txBody>
      </p:sp>
      <p:sp>
        <p:nvSpPr>
          <p:cNvPr id="19" name="Inhaltsplatzhalter 2"/>
          <p:cNvSpPr>
            <a:spLocks noGrp="1"/>
          </p:cNvSpPr>
          <p:nvPr>
            <p:ph idx="1"/>
          </p:nvPr>
        </p:nvSpPr>
        <p:spPr>
          <a:xfrm>
            <a:off x="4796401" y="1127125"/>
            <a:ext cx="4083050" cy="3424238"/>
          </a:xfrm>
          <a:prstGeom prst="rect">
            <a:avLst/>
          </a:prstGeom>
        </p:spPr>
        <p:txBody>
          <a:bodyPr lIns="0" tIns="0" rIns="0" bIns="0"/>
          <a:lstStyle>
            <a:lvl1pPr marL="180975" indent="-180975">
              <a:buClr>
                <a:srgbClr val="005EAD"/>
              </a:buClr>
              <a:defRPr/>
            </a:lvl1pPr>
            <a:lvl2pPr marL="631825" indent="-180975">
              <a:defRPr/>
            </a:lvl2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20" name="Inhaltsplatzhalter 2"/>
          <p:cNvSpPr>
            <a:spLocks noGrp="1"/>
          </p:cNvSpPr>
          <p:nvPr>
            <p:ph idx="12"/>
          </p:nvPr>
        </p:nvSpPr>
        <p:spPr>
          <a:xfrm>
            <a:off x="249238" y="1127125"/>
            <a:ext cx="4083050" cy="3424238"/>
          </a:xfrm>
          <a:prstGeom prst="rect">
            <a:avLst/>
          </a:prstGeom>
        </p:spPr>
        <p:txBody>
          <a:bodyPr lIns="0" tIns="0" rIns="0" bIns="0"/>
          <a:lstStyle>
            <a:lvl1pPr marL="180975" indent="-180975">
              <a:buClr>
                <a:srgbClr val="005EAD"/>
              </a:buClr>
              <a:defRPr/>
            </a:lvl1pPr>
            <a:lvl2pPr marL="631825" indent="-180975">
              <a:defRPr/>
            </a:lvl2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51353095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t 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/>
          <p:cNvSpPr/>
          <p:nvPr userDrawn="1"/>
        </p:nvSpPr>
        <p:spPr bwMode="auto">
          <a:xfrm>
            <a:off x="0" y="950913"/>
            <a:ext cx="9144000" cy="3600450"/>
          </a:xfrm>
          <a:prstGeom prst="rect">
            <a:avLst/>
          </a:prstGeom>
          <a:solidFill>
            <a:schemeClr val="accent5"/>
          </a:solidFill>
          <a:ln w="1270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14" name="Bild 13" descr="FH-SWF_Logo-RGB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3311" y="4581115"/>
            <a:ext cx="1061911" cy="390090"/>
          </a:xfrm>
          <a:prstGeom prst="rect">
            <a:avLst/>
          </a:prstGeom>
        </p:spPr>
      </p:pic>
      <p:sp>
        <p:nvSpPr>
          <p:cNvPr id="15" name="Text Box 149"/>
          <p:cNvSpPr txBox="1">
            <a:spLocks noChangeArrowheads="1"/>
          </p:cNvSpPr>
          <p:nvPr userDrawn="1"/>
        </p:nvSpPr>
        <p:spPr bwMode="auto">
          <a:xfrm>
            <a:off x="241300" y="4791639"/>
            <a:ext cx="6820207" cy="121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0" tIns="0" rIns="0" bIns="0">
            <a:noAutofit/>
          </a:bodyPr>
          <a:lstStyle/>
          <a:p>
            <a:pPr algn="l">
              <a:spcBef>
                <a:spcPct val="50000"/>
              </a:spcBef>
            </a:pPr>
            <a:r>
              <a:rPr lang="de-DE" sz="800" dirty="0">
                <a:solidFill>
                  <a:schemeClr val="tx1"/>
                </a:solidFill>
              </a:rPr>
              <a:t>Folie </a:t>
            </a:r>
            <a:fld id="{44BA279E-E9BC-D743-974C-EFE8A41952FB}" type="slidenum">
              <a:rPr lang="de-DE" sz="800" smtClean="0">
                <a:solidFill>
                  <a:schemeClr val="tx1"/>
                </a:solidFill>
              </a:rPr>
              <a:pPr algn="l">
                <a:spcBef>
                  <a:spcPct val="50000"/>
                </a:spcBef>
              </a:pPr>
              <a:t>‹Nr.›</a:t>
            </a:fld>
            <a:endParaRPr lang="de-DE" sz="800" dirty="0">
              <a:solidFill>
                <a:schemeClr val="tx1"/>
              </a:solidFill>
            </a:endParaRPr>
          </a:p>
        </p:txBody>
      </p:sp>
      <p:sp>
        <p:nvSpPr>
          <p:cNvPr id="16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41300" y="4645742"/>
            <a:ext cx="6829732" cy="139290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0" tIns="0" rIns="0" bIns="0">
            <a:noAutofit/>
          </a:bodyPr>
          <a:lstStyle>
            <a:lvl1pPr>
              <a:defRPr lang="de-DE" sz="800" dirty="0">
                <a:solidFill>
                  <a:schemeClr val="tx1"/>
                </a:solidFill>
              </a:defRPr>
            </a:lvl1pPr>
          </a:lstStyle>
          <a:p>
            <a:pPr algn="l"/>
            <a:r>
              <a:rPr lang="en-GB" dirty="0"/>
              <a:t>Nolde, Tristan (6/2023)</a:t>
            </a:r>
            <a:endParaRPr lang="de-DE" dirty="0"/>
          </a:p>
        </p:txBody>
      </p:sp>
      <p:sp>
        <p:nvSpPr>
          <p:cNvPr id="17" name="Titel 6"/>
          <p:cNvSpPr>
            <a:spLocks noGrp="1"/>
          </p:cNvSpPr>
          <p:nvPr>
            <p:ph type="title" hasCustomPrompt="1"/>
          </p:nvPr>
        </p:nvSpPr>
        <p:spPr>
          <a:xfrm>
            <a:off x="249238" y="177800"/>
            <a:ext cx="8638960" cy="33655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 vert="horz" lIns="0" tIns="0" rIns="0" bIns="0" anchor="b" anchorCtr="0"/>
          <a:lstStyle>
            <a:lvl1pPr>
              <a:defRPr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de-DE" dirty="0">
                <a:solidFill>
                  <a:schemeClr val="tx2"/>
                </a:solidFill>
                <a:latin typeface="Arial"/>
                <a:cs typeface="Arial"/>
              </a:rPr>
              <a:t>Headline (Arial 24 Pt, </a:t>
            </a:r>
            <a:r>
              <a:rPr lang="de-DE" dirty="0" err="1">
                <a:solidFill>
                  <a:schemeClr val="tx2"/>
                </a:solidFill>
                <a:latin typeface="Arial"/>
                <a:cs typeface="Arial"/>
              </a:rPr>
              <a:t>Bold</a:t>
            </a:r>
            <a:r>
              <a:rPr lang="de-DE" dirty="0">
                <a:solidFill>
                  <a:schemeClr val="tx2"/>
                </a:solidFill>
                <a:latin typeface="Arial"/>
                <a:cs typeface="Arial"/>
              </a:rPr>
              <a:t>)</a:t>
            </a:r>
          </a:p>
        </p:txBody>
      </p:sp>
      <p:sp>
        <p:nvSpPr>
          <p:cNvPr id="18" name="Textplatzhalter 3" title="Test"/>
          <p:cNvSpPr>
            <a:spLocks noGrp="1"/>
          </p:cNvSpPr>
          <p:nvPr>
            <p:ph type="body" sz="quarter" idx="10" hasCustomPrompt="1"/>
          </p:nvPr>
        </p:nvSpPr>
        <p:spPr>
          <a:xfrm>
            <a:off x="249238" y="573087"/>
            <a:ext cx="8639175" cy="385557"/>
          </a:xfrm>
          <a:prstGeom prst="rect">
            <a:avLst/>
          </a:prstGeom>
        </p:spPr>
        <p:txBody>
          <a:bodyPr vert="horz" lIns="0" tIns="0" rIns="0" bIns="0" anchor="t" anchorCtr="0"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30000"/>
              </a:spcAft>
              <a:buClr>
                <a:srgbClr val="005EAD"/>
              </a:buClr>
              <a:buSzTx/>
              <a:buFont typeface="Wingdings" charset="0"/>
              <a:buNone/>
              <a:tabLst/>
              <a:defRPr sz="1800" b="1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30000"/>
              </a:spcAft>
              <a:buClr>
                <a:srgbClr val="005EAD"/>
              </a:buClr>
              <a:buSzTx/>
              <a:buFont typeface="Wingdings" charset="0"/>
              <a:buNone/>
              <a:tabLst/>
              <a:defRPr/>
            </a:pPr>
            <a:r>
              <a:rPr lang="de-DE" dirty="0"/>
              <a:t>Subheadline (Arial 18 Pt, </a:t>
            </a:r>
            <a:r>
              <a:rPr lang="de-DE" dirty="0" err="1"/>
              <a:t>Bold</a:t>
            </a:r>
            <a:r>
              <a:rPr lang="de-DE" dirty="0"/>
              <a:t>)</a:t>
            </a:r>
          </a:p>
          <a:p>
            <a:pPr lvl="0"/>
            <a:endParaRPr lang="de-DE" dirty="0"/>
          </a:p>
        </p:txBody>
      </p:sp>
      <p:sp>
        <p:nvSpPr>
          <p:cNvPr id="9" name="Textplatzhalter 3" title="Test"/>
          <p:cNvSpPr>
            <a:spLocks noGrp="1"/>
          </p:cNvSpPr>
          <p:nvPr>
            <p:ph type="body" sz="quarter" idx="12" hasCustomPrompt="1"/>
          </p:nvPr>
        </p:nvSpPr>
        <p:spPr>
          <a:xfrm>
            <a:off x="249238" y="1127125"/>
            <a:ext cx="8639175" cy="249391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30000"/>
              </a:spcAft>
              <a:buClr>
                <a:srgbClr val="005EAD"/>
              </a:buClr>
              <a:buSzTx/>
              <a:buFont typeface="Wingdings" charset="0"/>
              <a:buNone/>
              <a:tabLst/>
              <a:defRPr sz="1600" b="1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30000"/>
              </a:spcAft>
              <a:buClr>
                <a:srgbClr val="005EAD"/>
              </a:buClr>
              <a:buSzTx/>
              <a:buFont typeface="Wingdings" charset="0"/>
              <a:buNone/>
              <a:tabLst/>
              <a:defRPr/>
            </a:pPr>
            <a:r>
              <a:rPr lang="de-DE" dirty="0"/>
              <a:t>Abschnittsüberschrift (Arial 16 Pt, </a:t>
            </a:r>
            <a:r>
              <a:rPr lang="de-DE" dirty="0" err="1"/>
              <a:t>Bold</a:t>
            </a:r>
            <a:r>
              <a:rPr lang="de-DE" dirty="0"/>
              <a:t>)</a:t>
            </a:r>
          </a:p>
          <a:p>
            <a:pPr lvl="0"/>
            <a:endParaRPr lang="de-DE" dirty="0"/>
          </a:p>
        </p:txBody>
      </p:sp>
      <p:sp>
        <p:nvSpPr>
          <p:cNvPr id="10" name="Inhaltsplatzhalter 2"/>
          <p:cNvSpPr>
            <a:spLocks noGrp="1"/>
          </p:cNvSpPr>
          <p:nvPr>
            <p:ph idx="14"/>
          </p:nvPr>
        </p:nvSpPr>
        <p:spPr>
          <a:xfrm>
            <a:off x="249238" y="1493838"/>
            <a:ext cx="8640506" cy="3057525"/>
          </a:xfrm>
          <a:prstGeom prst="rect">
            <a:avLst/>
          </a:prstGeom>
        </p:spPr>
        <p:txBody>
          <a:bodyPr lIns="0" tIns="0" rIns="0" bIns="0"/>
          <a:lstStyle>
            <a:lvl1pPr marL="180975" indent="-180975">
              <a:buClr>
                <a:srgbClr val="005EAD"/>
              </a:buClr>
              <a:defRPr/>
            </a:lvl1pPr>
            <a:lvl2pPr marL="631825" indent="-180975">
              <a:defRPr/>
            </a:lvl2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4172777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spaltig mit 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/>
          <p:cNvSpPr/>
          <p:nvPr userDrawn="1"/>
        </p:nvSpPr>
        <p:spPr bwMode="auto">
          <a:xfrm>
            <a:off x="0" y="950913"/>
            <a:ext cx="9144000" cy="3600450"/>
          </a:xfrm>
          <a:prstGeom prst="rect">
            <a:avLst/>
          </a:prstGeom>
          <a:solidFill>
            <a:schemeClr val="accent5"/>
          </a:solidFill>
          <a:ln w="1270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14" name="Bild 13" descr="FH-SWF_Logo-RGB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3311" y="4581115"/>
            <a:ext cx="1061911" cy="390090"/>
          </a:xfrm>
          <a:prstGeom prst="rect">
            <a:avLst/>
          </a:prstGeom>
        </p:spPr>
      </p:pic>
      <p:sp>
        <p:nvSpPr>
          <p:cNvPr id="15" name="Text Box 149"/>
          <p:cNvSpPr txBox="1">
            <a:spLocks noChangeArrowheads="1"/>
          </p:cNvSpPr>
          <p:nvPr userDrawn="1"/>
        </p:nvSpPr>
        <p:spPr bwMode="auto">
          <a:xfrm>
            <a:off x="241300" y="4791639"/>
            <a:ext cx="6820207" cy="121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0" tIns="0" rIns="0" bIns="0">
            <a:noAutofit/>
          </a:bodyPr>
          <a:lstStyle/>
          <a:p>
            <a:pPr algn="l">
              <a:spcBef>
                <a:spcPct val="50000"/>
              </a:spcBef>
            </a:pPr>
            <a:r>
              <a:rPr lang="de-DE" sz="800" dirty="0">
                <a:solidFill>
                  <a:schemeClr val="tx1"/>
                </a:solidFill>
              </a:rPr>
              <a:t>Folie </a:t>
            </a:r>
            <a:fld id="{44BA279E-E9BC-D743-974C-EFE8A41952FB}" type="slidenum">
              <a:rPr lang="de-DE" sz="800" smtClean="0">
                <a:solidFill>
                  <a:schemeClr val="tx1"/>
                </a:solidFill>
              </a:rPr>
              <a:pPr algn="l">
                <a:spcBef>
                  <a:spcPct val="50000"/>
                </a:spcBef>
              </a:pPr>
              <a:t>‹Nr.›</a:t>
            </a:fld>
            <a:endParaRPr lang="de-DE" sz="800" dirty="0">
              <a:solidFill>
                <a:schemeClr val="tx1"/>
              </a:solidFill>
            </a:endParaRPr>
          </a:p>
        </p:txBody>
      </p:sp>
      <p:sp>
        <p:nvSpPr>
          <p:cNvPr id="16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41300" y="4645742"/>
            <a:ext cx="6829732" cy="139290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0" tIns="0" rIns="0" bIns="0">
            <a:noAutofit/>
          </a:bodyPr>
          <a:lstStyle>
            <a:lvl1pPr>
              <a:defRPr lang="de-DE" sz="800" dirty="0">
                <a:solidFill>
                  <a:schemeClr val="tx1"/>
                </a:solidFill>
              </a:defRPr>
            </a:lvl1pPr>
          </a:lstStyle>
          <a:p>
            <a:pPr algn="l"/>
            <a:r>
              <a:rPr lang="en-GB" dirty="0"/>
              <a:t>Nolde, Tristan (6/202)</a:t>
            </a:r>
            <a:endParaRPr lang="de-DE" dirty="0"/>
          </a:p>
        </p:txBody>
      </p:sp>
      <p:sp>
        <p:nvSpPr>
          <p:cNvPr id="17" name="Titel 6"/>
          <p:cNvSpPr>
            <a:spLocks noGrp="1"/>
          </p:cNvSpPr>
          <p:nvPr>
            <p:ph type="title" hasCustomPrompt="1"/>
          </p:nvPr>
        </p:nvSpPr>
        <p:spPr>
          <a:xfrm>
            <a:off x="249238" y="177800"/>
            <a:ext cx="8638960" cy="33655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 vert="horz" lIns="0" tIns="0" rIns="0" bIns="0" anchor="b" anchorCtr="0"/>
          <a:lstStyle>
            <a:lvl1pPr>
              <a:defRPr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de-DE" dirty="0">
                <a:solidFill>
                  <a:schemeClr val="tx2"/>
                </a:solidFill>
                <a:latin typeface="Arial"/>
                <a:cs typeface="Arial"/>
              </a:rPr>
              <a:t>Headline (Arial 24 Pt, </a:t>
            </a:r>
            <a:r>
              <a:rPr lang="de-DE" dirty="0" err="1">
                <a:solidFill>
                  <a:schemeClr val="tx2"/>
                </a:solidFill>
                <a:latin typeface="Arial"/>
                <a:cs typeface="Arial"/>
              </a:rPr>
              <a:t>Bold</a:t>
            </a:r>
            <a:r>
              <a:rPr lang="de-DE" dirty="0">
                <a:solidFill>
                  <a:schemeClr val="tx2"/>
                </a:solidFill>
                <a:latin typeface="Arial"/>
                <a:cs typeface="Arial"/>
              </a:rPr>
              <a:t>)</a:t>
            </a:r>
          </a:p>
        </p:txBody>
      </p:sp>
      <p:sp>
        <p:nvSpPr>
          <p:cNvPr id="18" name="Textplatzhalter 3" title="Test"/>
          <p:cNvSpPr>
            <a:spLocks noGrp="1"/>
          </p:cNvSpPr>
          <p:nvPr>
            <p:ph type="body" sz="quarter" idx="10" hasCustomPrompt="1"/>
          </p:nvPr>
        </p:nvSpPr>
        <p:spPr>
          <a:xfrm>
            <a:off x="249238" y="573087"/>
            <a:ext cx="8639175" cy="385557"/>
          </a:xfrm>
          <a:prstGeom prst="rect">
            <a:avLst/>
          </a:prstGeom>
        </p:spPr>
        <p:txBody>
          <a:bodyPr vert="horz" lIns="0" tIns="0" rIns="0" bIns="0" anchor="t" anchorCtr="0"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30000"/>
              </a:spcAft>
              <a:buClr>
                <a:srgbClr val="005EAD"/>
              </a:buClr>
              <a:buSzTx/>
              <a:buFont typeface="Wingdings" charset="0"/>
              <a:buNone/>
              <a:tabLst/>
              <a:defRPr sz="1800" b="1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30000"/>
              </a:spcAft>
              <a:buClr>
                <a:srgbClr val="005EAD"/>
              </a:buClr>
              <a:buSzTx/>
              <a:buFont typeface="Wingdings" charset="0"/>
              <a:buNone/>
              <a:tabLst/>
              <a:defRPr/>
            </a:pPr>
            <a:r>
              <a:rPr lang="de-DE" dirty="0"/>
              <a:t>Subheadline (Arial 18 Pt, </a:t>
            </a:r>
            <a:r>
              <a:rPr lang="de-DE" dirty="0" err="1"/>
              <a:t>Bold</a:t>
            </a:r>
            <a:r>
              <a:rPr lang="de-DE" dirty="0"/>
              <a:t>)</a:t>
            </a:r>
          </a:p>
          <a:p>
            <a:pPr lvl="0"/>
            <a:endParaRPr lang="de-DE" dirty="0"/>
          </a:p>
        </p:txBody>
      </p:sp>
      <p:sp>
        <p:nvSpPr>
          <p:cNvPr id="13" name="Inhaltsplatzhalter 2"/>
          <p:cNvSpPr>
            <a:spLocks noGrp="1"/>
          </p:cNvSpPr>
          <p:nvPr>
            <p:ph idx="13"/>
          </p:nvPr>
        </p:nvSpPr>
        <p:spPr>
          <a:xfrm>
            <a:off x="4825416" y="1489076"/>
            <a:ext cx="4081885" cy="3062288"/>
          </a:xfrm>
          <a:prstGeom prst="rect">
            <a:avLst/>
          </a:prstGeom>
        </p:spPr>
        <p:txBody>
          <a:bodyPr lIns="0" tIns="0" rIns="0" bIns="0"/>
          <a:lstStyle>
            <a:lvl1pPr marL="180975" indent="-180975">
              <a:buClr>
                <a:srgbClr val="005EAD"/>
              </a:buClr>
              <a:defRPr/>
            </a:lvl1pPr>
            <a:lvl2pPr marL="631825" indent="-180975">
              <a:defRPr/>
            </a:lvl2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20" name="Textplatzhalter 3" title="Test"/>
          <p:cNvSpPr>
            <a:spLocks noGrp="1"/>
          </p:cNvSpPr>
          <p:nvPr>
            <p:ph type="body" sz="quarter" idx="12" hasCustomPrompt="1"/>
          </p:nvPr>
        </p:nvSpPr>
        <p:spPr>
          <a:xfrm>
            <a:off x="249238" y="1127125"/>
            <a:ext cx="8639175" cy="249391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30000"/>
              </a:spcAft>
              <a:buClr>
                <a:srgbClr val="005EAD"/>
              </a:buClr>
              <a:buSzTx/>
              <a:buFont typeface="Wingdings" charset="0"/>
              <a:buNone/>
              <a:tabLst/>
              <a:defRPr sz="1600" b="1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30000"/>
              </a:spcAft>
              <a:buClr>
                <a:srgbClr val="005EAD"/>
              </a:buClr>
              <a:buSzTx/>
              <a:buFont typeface="Wingdings" charset="0"/>
              <a:buNone/>
              <a:tabLst/>
              <a:defRPr/>
            </a:pPr>
            <a:r>
              <a:rPr lang="de-DE" dirty="0"/>
              <a:t>Abschnittsüberschrift (Arial 16 Pt, </a:t>
            </a:r>
            <a:r>
              <a:rPr lang="de-DE" dirty="0" err="1"/>
              <a:t>Bold</a:t>
            </a:r>
            <a:r>
              <a:rPr lang="de-DE" dirty="0"/>
              <a:t>)</a:t>
            </a:r>
          </a:p>
          <a:p>
            <a:pPr lvl="0"/>
            <a:endParaRPr lang="de-DE" dirty="0"/>
          </a:p>
        </p:txBody>
      </p:sp>
      <p:sp>
        <p:nvSpPr>
          <p:cNvPr id="21" name="Inhaltsplatzhalter 2"/>
          <p:cNvSpPr>
            <a:spLocks noGrp="1"/>
          </p:cNvSpPr>
          <p:nvPr>
            <p:ph idx="15"/>
          </p:nvPr>
        </p:nvSpPr>
        <p:spPr>
          <a:xfrm>
            <a:off x="249238" y="1493838"/>
            <a:ext cx="4104299" cy="3057525"/>
          </a:xfrm>
          <a:prstGeom prst="rect">
            <a:avLst/>
          </a:prstGeom>
        </p:spPr>
        <p:txBody>
          <a:bodyPr lIns="0" tIns="0" rIns="0" bIns="0"/>
          <a:lstStyle>
            <a:lvl1pPr marL="180975" indent="-180975">
              <a:buClr>
                <a:srgbClr val="005EAD"/>
              </a:buClr>
              <a:defRPr/>
            </a:lvl1pPr>
            <a:lvl2pPr marL="631825" indent="-180975">
              <a:defRPr/>
            </a:lvl2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77061086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hne Hinter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 13" descr="FH-SWF_Logo-RGB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3311" y="4581115"/>
            <a:ext cx="1061911" cy="390090"/>
          </a:xfrm>
          <a:prstGeom prst="rect">
            <a:avLst/>
          </a:prstGeom>
        </p:spPr>
      </p:pic>
      <p:sp>
        <p:nvSpPr>
          <p:cNvPr id="15" name="Text Box 149"/>
          <p:cNvSpPr txBox="1">
            <a:spLocks noChangeArrowheads="1"/>
          </p:cNvSpPr>
          <p:nvPr userDrawn="1"/>
        </p:nvSpPr>
        <p:spPr bwMode="auto">
          <a:xfrm>
            <a:off x="241300" y="4791639"/>
            <a:ext cx="6820207" cy="121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0" tIns="0" rIns="0" bIns="0">
            <a:noAutofit/>
          </a:bodyPr>
          <a:lstStyle/>
          <a:p>
            <a:pPr algn="l">
              <a:spcBef>
                <a:spcPct val="50000"/>
              </a:spcBef>
            </a:pPr>
            <a:r>
              <a:rPr lang="de-DE" sz="800" dirty="0">
                <a:solidFill>
                  <a:schemeClr val="tx1"/>
                </a:solidFill>
              </a:rPr>
              <a:t>Folie </a:t>
            </a:r>
            <a:fld id="{44BA279E-E9BC-D743-974C-EFE8A41952FB}" type="slidenum">
              <a:rPr lang="de-DE" sz="800" smtClean="0">
                <a:solidFill>
                  <a:schemeClr val="tx1"/>
                </a:solidFill>
              </a:rPr>
              <a:pPr algn="l">
                <a:spcBef>
                  <a:spcPct val="50000"/>
                </a:spcBef>
              </a:pPr>
              <a:t>‹Nr.›</a:t>
            </a:fld>
            <a:endParaRPr lang="de-DE" sz="800" dirty="0">
              <a:solidFill>
                <a:schemeClr val="tx1"/>
              </a:solidFill>
            </a:endParaRPr>
          </a:p>
        </p:txBody>
      </p:sp>
      <p:sp>
        <p:nvSpPr>
          <p:cNvPr id="16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41300" y="4645742"/>
            <a:ext cx="6829732" cy="139290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0" tIns="0" rIns="0" bIns="0">
            <a:noAutofit/>
          </a:bodyPr>
          <a:lstStyle>
            <a:lvl1pPr>
              <a:defRPr lang="de-DE" sz="800" dirty="0">
                <a:solidFill>
                  <a:schemeClr val="tx1"/>
                </a:solidFill>
              </a:defRPr>
            </a:lvl1pPr>
          </a:lstStyle>
          <a:p>
            <a:pPr algn="l"/>
            <a:r>
              <a:rPr lang="en-GB" dirty="0"/>
              <a:t>Nolde, Tristan (6/2023)</a:t>
            </a:r>
            <a:endParaRPr lang="de-DE" dirty="0"/>
          </a:p>
        </p:txBody>
      </p:sp>
      <p:sp>
        <p:nvSpPr>
          <p:cNvPr id="17" name="Titel 6"/>
          <p:cNvSpPr>
            <a:spLocks noGrp="1"/>
          </p:cNvSpPr>
          <p:nvPr>
            <p:ph type="title" hasCustomPrompt="1"/>
          </p:nvPr>
        </p:nvSpPr>
        <p:spPr>
          <a:xfrm>
            <a:off x="249238" y="177800"/>
            <a:ext cx="8638960" cy="33655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 vert="horz" lIns="0" tIns="0" rIns="0" bIns="0" anchor="b" anchorCtr="0"/>
          <a:lstStyle>
            <a:lvl1pPr>
              <a:defRPr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de-DE" dirty="0">
                <a:solidFill>
                  <a:schemeClr val="tx2"/>
                </a:solidFill>
                <a:latin typeface="Arial"/>
                <a:cs typeface="Arial"/>
              </a:rPr>
              <a:t>Headline (Arial 24 Pt, </a:t>
            </a:r>
            <a:r>
              <a:rPr lang="de-DE" dirty="0" err="1">
                <a:solidFill>
                  <a:schemeClr val="tx2"/>
                </a:solidFill>
                <a:latin typeface="Arial"/>
                <a:cs typeface="Arial"/>
              </a:rPr>
              <a:t>Bold</a:t>
            </a:r>
            <a:r>
              <a:rPr lang="de-DE" dirty="0">
                <a:solidFill>
                  <a:schemeClr val="tx2"/>
                </a:solidFill>
                <a:latin typeface="Arial"/>
                <a:cs typeface="Arial"/>
              </a:rPr>
              <a:t>)</a:t>
            </a:r>
          </a:p>
        </p:txBody>
      </p:sp>
      <p:sp>
        <p:nvSpPr>
          <p:cNvPr id="18" name="Textplatzhalter 3" title="Test"/>
          <p:cNvSpPr>
            <a:spLocks noGrp="1"/>
          </p:cNvSpPr>
          <p:nvPr>
            <p:ph type="body" sz="quarter" idx="10" hasCustomPrompt="1"/>
          </p:nvPr>
        </p:nvSpPr>
        <p:spPr>
          <a:xfrm>
            <a:off x="249238" y="573087"/>
            <a:ext cx="8639175" cy="385557"/>
          </a:xfrm>
          <a:prstGeom prst="rect">
            <a:avLst/>
          </a:prstGeom>
        </p:spPr>
        <p:txBody>
          <a:bodyPr vert="horz" lIns="0" tIns="0" rIns="0" bIns="0" anchor="t" anchorCtr="0"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30000"/>
              </a:spcAft>
              <a:buClr>
                <a:srgbClr val="005EAD"/>
              </a:buClr>
              <a:buSzTx/>
              <a:buFont typeface="Wingdings" charset="0"/>
              <a:buNone/>
              <a:tabLst/>
              <a:defRPr sz="1800" b="1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30000"/>
              </a:spcAft>
              <a:buClr>
                <a:srgbClr val="005EAD"/>
              </a:buClr>
              <a:buSzTx/>
              <a:buFont typeface="Wingdings" charset="0"/>
              <a:buNone/>
              <a:tabLst/>
              <a:defRPr/>
            </a:pPr>
            <a:r>
              <a:rPr lang="de-DE" dirty="0"/>
              <a:t>Subheadline (Arial 18 Pt, </a:t>
            </a:r>
            <a:r>
              <a:rPr lang="de-DE" dirty="0" err="1"/>
              <a:t>Bold</a:t>
            </a:r>
            <a:r>
              <a:rPr lang="de-DE" dirty="0"/>
              <a:t>)</a:t>
            </a:r>
          </a:p>
          <a:p>
            <a:pPr lvl="0"/>
            <a:endParaRPr lang="de-DE" dirty="0"/>
          </a:p>
        </p:txBody>
      </p:sp>
      <p:cxnSp>
        <p:nvCxnSpPr>
          <p:cNvPr id="9" name="Gerade Verbindung 8"/>
          <p:cNvCxnSpPr/>
          <p:nvPr userDrawn="1"/>
        </p:nvCxnSpPr>
        <p:spPr bwMode="auto">
          <a:xfrm>
            <a:off x="0" y="934955"/>
            <a:ext cx="4575175" cy="0"/>
          </a:xfrm>
          <a:prstGeom prst="line">
            <a:avLst/>
          </a:prstGeom>
          <a:noFill/>
          <a:ln w="38100" cap="rnd" cmpd="sng" algn="ctr">
            <a:solidFill>
              <a:srgbClr val="BE006E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Inhaltsplatzhalter 2"/>
          <p:cNvSpPr>
            <a:spLocks noGrp="1"/>
          </p:cNvSpPr>
          <p:nvPr>
            <p:ph idx="1"/>
          </p:nvPr>
        </p:nvSpPr>
        <p:spPr>
          <a:xfrm>
            <a:off x="249238" y="1127125"/>
            <a:ext cx="8648699" cy="342423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Clr>
                <a:srgbClr val="005EAD"/>
              </a:buClr>
              <a:buNone/>
              <a:defRPr/>
            </a:lvl1pPr>
            <a:lvl2pPr marL="631825" indent="-180975">
              <a:defRPr/>
            </a:lvl2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880902833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4" r:id="rId6"/>
  </p:sldLayoutIdLst>
  <p:transition>
    <p:fade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5EAD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9pPr>
    </p:titleStyle>
    <p:bodyStyle>
      <a:lvl1pPr marL="188913" indent="-188913" algn="l" rtl="0" eaLnBrk="1" fontAlgn="base" hangingPunct="1">
        <a:spcBef>
          <a:spcPct val="0"/>
        </a:spcBef>
        <a:spcAft>
          <a:spcPct val="30000"/>
        </a:spcAft>
        <a:buClr>
          <a:srgbClr val="005EAD"/>
        </a:buClr>
        <a:buFont typeface="Wingdings" charset="0"/>
        <a:buChar char="§"/>
        <a:defRPr sz="1600">
          <a:solidFill>
            <a:schemeClr val="tx1"/>
          </a:solidFill>
          <a:latin typeface="Arial"/>
          <a:ea typeface="+mn-ea"/>
          <a:cs typeface="Arial"/>
        </a:defRPr>
      </a:lvl1pPr>
      <a:lvl2pPr marL="665163" indent="-285750" algn="l" rtl="0" eaLnBrk="1" fontAlgn="base" hangingPunct="1">
        <a:spcBef>
          <a:spcPct val="0"/>
        </a:spcBef>
        <a:spcAft>
          <a:spcPct val="30000"/>
        </a:spcAft>
        <a:buClr>
          <a:srgbClr val="005EAD"/>
        </a:buClr>
        <a:buFont typeface="Wingdings" charset="0"/>
        <a:buChar char="§"/>
        <a:defRPr sz="1600">
          <a:solidFill>
            <a:schemeClr val="tx1"/>
          </a:solidFill>
          <a:latin typeface="Arial"/>
          <a:ea typeface="+mn-ea"/>
          <a:cs typeface="Arial"/>
        </a:defRPr>
      </a:lvl2pPr>
      <a:lvl3pPr marL="1084263" indent="-228600" algn="l" rtl="0" eaLnBrk="1" fontAlgn="base" hangingPunct="1">
        <a:spcBef>
          <a:spcPct val="0"/>
        </a:spcBef>
        <a:spcAft>
          <a:spcPct val="30000"/>
        </a:spcAft>
        <a:buClr>
          <a:srgbClr val="005EAD"/>
        </a:buClr>
        <a:buFont typeface="Wingdings" charset="0"/>
        <a:buChar char="§"/>
        <a:defRPr sz="1600">
          <a:solidFill>
            <a:schemeClr val="tx1"/>
          </a:solidFill>
          <a:latin typeface="Arial"/>
          <a:ea typeface="+mn-ea"/>
          <a:cs typeface="Arial"/>
        </a:defRPr>
      </a:lvl3pPr>
      <a:lvl4pPr marL="1503363" indent="-228600" algn="l" rtl="0" eaLnBrk="1" fontAlgn="base" hangingPunct="1">
        <a:spcBef>
          <a:spcPct val="0"/>
        </a:spcBef>
        <a:spcAft>
          <a:spcPct val="30000"/>
        </a:spcAft>
        <a:buClr>
          <a:srgbClr val="005EAD"/>
        </a:buClr>
        <a:buFont typeface="Wingdings" charset="0"/>
        <a:buChar char="§"/>
        <a:tabLst/>
        <a:defRPr sz="1600">
          <a:solidFill>
            <a:schemeClr val="tx1"/>
          </a:solidFill>
          <a:latin typeface="Arial"/>
          <a:ea typeface="+mn-ea"/>
          <a:cs typeface="Arial"/>
        </a:defRPr>
      </a:lvl4pPr>
      <a:lvl5pPr marL="1922463" indent="-228600" algn="l" rtl="0" eaLnBrk="1" fontAlgn="base" hangingPunct="1">
        <a:spcBef>
          <a:spcPct val="0"/>
        </a:spcBef>
        <a:spcAft>
          <a:spcPct val="30000"/>
        </a:spcAft>
        <a:buClr>
          <a:srgbClr val="005EAD"/>
        </a:buClr>
        <a:buFont typeface="Wingdings" charset="0"/>
        <a:buChar char="§"/>
        <a:defRPr sz="1600">
          <a:solidFill>
            <a:schemeClr val="tx1"/>
          </a:solidFill>
          <a:latin typeface="Arial"/>
          <a:ea typeface="+mn-ea"/>
          <a:cs typeface="Arial"/>
        </a:defRPr>
      </a:lvl5pPr>
      <a:lvl6pPr marL="2379663" indent="-228600" algn="l" rtl="0" eaLnBrk="1" fontAlgn="base" hangingPunct="1">
        <a:spcBef>
          <a:spcPct val="0"/>
        </a:spcBef>
        <a:spcAft>
          <a:spcPct val="30000"/>
        </a:spcAft>
        <a:buClr>
          <a:srgbClr val="00377D"/>
        </a:buClr>
        <a:buFont typeface="Wingdings" charset="0"/>
        <a:buChar char="§"/>
        <a:defRPr sz="1600">
          <a:solidFill>
            <a:schemeClr val="tx1"/>
          </a:solidFill>
          <a:latin typeface="+mn-lt"/>
          <a:ea typeface="+mn-ea"/>
        </a:defRPr>
      </a:lvl6pPr>
      <a:lvl7pPr marL="2836863" indent="-228600" algn="l" rtl="0" eaLnBrk="1" fontAlgn="base" hangingPunct="1">
        <a:spcBef>
          <a:spcPct val="0"/>
        </a:spcBef>
        <a:spcAft>
          <a:spcPct val="30000"/>
        </a:spcAft>
        <a:buClr>
          <a:srgbClr val="00377D"/>
        </a:buClr>
        <a:buFont typeface="Wingdings" charset="0"/>
        <a:buChar char="§"/>
        <a:defRPr sz="1600">
          <a:solidFill>
            <a:schemeClr val="tx1"/>
          </a:solidFill>
          <a:latin typeface="+mn-lt"/>
          <a:ea typeface="+mn-ea"/>
        </a:defRPr>
      </a:lvl7pPr>
      <a:lvl8pPr marL="3294063" indent="-228600" algn="l" rtl="0" eaLnBrk="1" fontAlgn="base" hangingPunct="1">
        <a:spcBef>
          <a:spcPct val="0"/>
        </a:spcBef>
        <a:spcAft>
          <a:spcPct val="30000"/>
        </a:spcAft>
        <a:buClr>
          <a:srgbClr val="00377D"/>
        </a:buClr>
        <a:buFont typeface="Wingdings" charset="0"/>
        <a:buChar char="§"/>
        <a:defRPr sz="1600">
          <a:solidFill>
            <a:schemeClr val="tx1"/>
          </a:solidFill>
          <a:latin typeface="+mn-lt"/>
          <a:ea typeface="+mn-ea"/>
        </a:defRPr>
      </a:lvl8pPr>
      <a:lvl9pPr marL="3751263" indent="-228600" algn="l" rtl="0" eaLnBrk="1" fontAlgn="base" hangingPunct="1">
        <a:spcBef>
          <a:spcPct val="0"/>
        </a:spcBef>
        <a:spcAft>
          <a:spcPct val="30000"/>
        </a:spcAft>
        <a:buClr>
          <a:srgbClr val="00377D"/>
        </a:buClr>
        <a:buFont typeface="Wingdings" charset="0"/>
        <a:buChar char="§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iso.uni-hamburg.de/forschung/forschungslabor/downloads/20200130-handreichung-web-scraping.pdf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elenium.dev/documentation/webdriver/" TargetMode="External"/><Relationship Id="rId2" Type="http://schemas.openxmlformats.org/officeDocument/2006/relationships/hyperlink" Target="https://www.selenium.dev/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airflow.apache.org/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github.com/fhswf/aki_prj23_transparenzregister/tree/feature/data-extraktion/Jupyter/API-test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1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Transparenzregister Kapitalgesellschaften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Automatische Daten Extraktion aus Web-Quellen</a:t>
            </a:r>
          </a:p>
        </p:txBody>
      </p:sp>
      <p:pic>
        <p:nvPicPr>
          <p:cNvPr id="6" name="Bild 5" descr="shutterstock_730562770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32" b="21685"/>
          <a:stretch/>
        </p:blipFill>
        <p:spPr>
          <a:xfrm>
            <a:off x="0" y="950912"/>
            <a:ext cx="9162000" cy="3248057"/>
          </a:xfrm>
          <a:prstGeom prst="rect">
            <a:avLst/>
          </a:prstGeom>
        </p:spPr>
      </p:pic>
      <p:cxnSp>
        <p:nvCxnSpPr>
          <p:cNvPr id="7" name="Gerade Verbindung 6"/>
          <p:cNvCxnSpPr/>
          <p:nvPr/>
        </p:nvCxnSpPr>
        <p:spPr bwMode="auto">
          <a:xfrm>
            <a:off x="0" y="4179600"/>
            <a:ext cx="4575175" cy="0"/>
          </a:xfrm>
          <a:prstGeom prst="line">
            <a:avLst/>
          </a:prstGeom>
          <a:noFill/>
          <a:ln w="38100" cap="rnd" cmpd="sng" algn="ctr">
            <a:solidFill>
              <a:srgbClr val="B0046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156646434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5CE893E9-AA5F-4B01-AA93-0865474033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Zielsetzung</a:t>
            </a:r>
          </a:p>
          <a:p>
            <a:r>
              <a:rPr lang="de-DE" dirty="0"/>
              <a:t>Einblick: Datengrundlage</a:t>
            </a:r>
          </a:p>
          <a:p>
            <a:r>
              <a:rPr lang="de-DE" dirty="0"/>
              <a:t>Grundlagen – Web Mining &amp; ETL</a:t>
            </a:r>
          </a:p>
          <a:p>
            <a:r>
              <a:rPr lang="en-GB" dirty="0" err="1"/>
              <a:t>Rechtliche</a:t>
            </a:r>
            <a:r>
              <a:rPr lang="en-GB" dirty="0"/>
              <a:t> </a:t>
            </a:r>
            <a:r>
              <a:rPr lang="en-GB" dirty="0" err="1"/>
              <a:t>Rahmenbedingungen</a:t>
            </a:r>
            <a:endParaRPr lang="en-GB" dirty="0"/>
          </a:p>
          <a:p>
            <a:r>
              <a:rPr lang="en-GB" dirty="0" err="1"/>
              <a:t>Informationsgewinnung</a:t>
            </a:r>
            <a:r>
              <a:rPr lang="en-GB" dirty="0"/>
              <a:t> via</a:t>
            </a:r>
          </a:p>
          <a:p>
            <a:pPr lvl="1"/>
            <a:r>
              <a:rPr lang="en-GB" dirty="0"/>
              <a:t>APIs</a:t>
            </a:r>
          </a:p>
          <a:p>
            <a:pPr lvl="1"/>
            <a:r>
              <a:rPr lang="en-GB" dirty="0"/>
              <a:t>Web Scraping</a:t>
            </a:r>
          </a:p>
          <a:p>
            <a:pPr lvl="1"/>
            <a:r>
              <a:rPr lang="en-GB" dirty="0"/>
              <a:t>Web Automation</a:t>
            </a:r>
          </a:p>
          <a:p>
            <a:r>
              <a:rPr lang="en-GB" dirty="0" err="1"/>
              <a:t>Orchestrierung</a:t>
            </a:r>
            <a:endParaRPr lang="en-GB" dirty="0"/>
          </a:p>
          <a:p>
            <a:r>
              <a:rPr lang="en-GB" dirty="0" err="1"/>
              <a:t>Ausblick</a:t>
            </a:r>
            <a:endParaRPr lang="en-GB" dirty="0"/>
          </a:p>
          <a:p>
            <a:endParaRPr lang="en-GB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BBD43E57-B754-ED0B-4309-D04D6FCDE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Automatische Daten Extraktion aus Web-Quellen</a:t>
            </a:r>
            <a:endParaRPr lang="en-GB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5BB75AB-254D-25CD-A32F-FA2264C5CE0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Agenda</a:t>
            </a:r>
            <a:endParaRPr lang="en-GB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E1ADBAF-D6B0-A60D-2752-957FAD490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1300" y="4645742"/>
            <a:ext cx="6829732" cy="139290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0" tIns="0" rIns="0" bIns="0">
            <a:noAutofit/>
          </a:bodyPr>
          <a:lstStyle>
            <a:lvl1pPr>
              <a:defRPr lang="de-DE" sz="800" dirty="0">
                <a:solidFill>
                  <a:schemeClr val="tx1"/>
                </a:solidFill>
              </a:defRPr>
            </a:lvl1pPr>
          </a:lstStyle>
          <a:p>
            <a:pPr algn="l"/>
            <a:r>
              <a:rPr lang="en-GB" dirty="0"/>
              <a:t>Nolde, Tristan (6/2023)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97438183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30A6535B-3BFB-0328-7FF1-C3D113C7A6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Datenbank anreichern mit:</a:t>
            </a:r>
          </a:p>
          <a:p>
            <a:pPr lvl="1"/>
            <a:r>
              <a:rPr lang="de-DE" dirty="0"/>
              <a:t>Unternehmens-Stammdaten</a:t>
            </a:r>
          </a:p>
          <a:p>
            <a:pPr lvl="1"/>
            <a:r>
              <a:rPr lang="de-DE" dirty="0"/>
              <a:t>Bewegungsdaten wie Aufsichtsrat, Jahresabschlüsse etc.</a:t>
            </a:r>
          </a:p>
          <a:p>
            <a:pPr lvl="1"/>
            <a:r>
              <a:rPr lang="de-DE" dirty="0"/>
              <a:t>Dokumenten wie Nachrichten-Artikeln</a:t>
            </a:r>
            <a:endParaRPr lang="en-GB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1D6E768E-09C8-F78C-5444-8D46B9182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Automatische Daten Extraktion aus Web-Quellen</a:t>
            </a:r>
            <a:endParaRPr lang="en-GB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42B3D99-EA2C-B7DE-BE8A-64C553070E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Zielsetzung</a:t>
            </a:r>
            <a:endParaRPr lang="en-GB" dirty="0"/>
          </a:p>
        </p:txBody>
      </p:sp>
      <p:pic>
        <p:nvPicPr>
          <p:cNvPr id="6" name="Grafik 5" descr="Ein Bild, das Text, Screenshot, Schrift, Zahl enthält.&#10;&#10;Automatisch generierte Beschreibung">
            <a:extLst>
              <a:ext uri="{FF2B5EF4-FFF2-40B4-BE49-F238E27FC236}">
                <a16:creationId xmlns:a16="http://schemas.microsoft.com/office/drawing/2014/main" id="{F3C70A7B-1F53-1C86-A749-6CA0FBB0F3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3052" y="2571750"/>
            <a:ext cx="6511332" cy="1848484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1D5435F-B99E-0D49-6B6E-F6B33D56D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1300" y="4645742"/>
            <a:ext cx="6829732" cy="139290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0" tIns="0" rIns="0" bIns="0">
            <a:noAutofit/>
          </a:bodyPr>
          <a:lstStyle>
            <a:lvl1pPr>
              <a:defRPr lang="de-DE" sz="800" dirty="0">
                <a:solidFill>
                  <a:schemeClr val="tx1"/>
                </a:solidFill>
              </a:defRPr>
            </a:lvl1pPr>
          </a:lstStyle>
          <a:p>
            <a:pPr algn="l"/>
            <a:r>
              <a:rPr lang="en-GB" dirty="0"/>
              <a:t>Nolde, Tristan (6/2023)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07659396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Automatische Daten Extraktion aus Web-Quellen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20745E9-136E-065E-A9AB-6642CD514F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238" y="1089226"/>
            <a:ext cx="3635702" cy="2664892"/>
          </a:xfrm>
          <a:prstGeom prst="rect">
            <a:avLst/>
          </a:prstGeom>
        </p:spPr>
      </p:pic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Datengrundlage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406CD506-1F75-1724-B3B0-3299BB7D11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9203" y="1993314"/>
            <a:ext cx="3297440" cy="2530984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692A9B70-64A9-2E1A-A0D3-209CFE03963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2378"/>
          <a:stretch/>
        </p:blipFill>
        <p:spPr>
          <a:xfrm>
            <a:off x="4115032" y="3150186"/>
            <a:ext cx="4779730" cy="904088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8AD58880-E097-16B9-5BD3-94BBB1EB7D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0074" y="1100327"/>
            <a:ext cx="2512090" cy="1785974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533BFB28-FFD6-724F-1310-5C1372E764C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58317" b="80880"/>
          <a:stretch/>
        </p:blipFill>
        <p:spPr>
          <a:xfrm>
            <a:off x="4856752" y="2414509"/>
            <a:ext cx="1813950" cy="527827"/>
          </a:xfrm>
          <a:prstGeom prst="rect">
            <a:avLst/>
          </a:prstGeom>
        </p:spPr>
      </p:pic>
      <p:sp>
        <p:nvSpPr>
          <p:cNvPr id="2" name="Fußzeilenplatzhalter 4">
            <a:extLst>
              <a:ext uri="{FF2B5EF4-FFF2-40B4-BE49-F238E27FC236}">
                <a16:creationId xmlns:a16="http://schemas.microsoft.com/office/drawing/2014/main" id="{C69C32AC-7933-AF6C-EBCD-47E273535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1300" y="4645742"/>
            <a:ext cx="6829732" cy="139290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0" tIns="0" rIns="0" bIns="0">
            <a:noAutofit/>
          </a:bodyPr>
          <a:lstStyle>
            <a:lvl1pPr>
              <a:defRPr lang="de-DE" sz="800" dirty="0">
                <a:solidFill>
                  <a:schemeClr val="tx1"/>
                </a:solidFill>
              </a:defRPr>
            </a:lvl1pPr>
          </a:lstStyle>
          <a:p>
            <a:pPr algn="l"/>
            <a:r>
              <a:rPr lang="en-GB" dirty="0"/>
              <a:t>Nolde, Tristan (6/2023)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05624132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9238" y="177800"/>
            <a:ext cx="8638960" cy="33655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de-DE" dirty="0"/>
              <a:t>Automatische Daten Extraktion aus Web-Quellen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249238" y="573087"/>
            <a:ext cx="8639175" cy="385557"/>
          </a:xfrm>
        </p:spPr>
        <p:txBody>
          <a:bodyPr anchor="t">
            <a:normAutofit/>
          </a:bodyPr>
          <a:lstStyle/>
          <a:p>
            <a:r>
              <a:rPr lang="de-DE" dirty="0"/>
              <a:t>Grundlagen: Web Mining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idx="12"/>
          </p:nvPr>
        </p:nvSpPr>
        <p:spPr>
          <a:xfrm>
            <a:off x="249238" y="1127125"/>
            <a:ext cx="4083050" cy="3424238"/>
          </a:xfrm>
        </p:spPr>
        <p:txBody>
          <a:bodyPr>
            <a:normAutofit/>
          </a:bodyPr>
          <a:lstStyle/>
          <a:p>
            <a:r>
              <a:rPr lang="de-DE" dirty="0"/>
              <a:t>Als Teildisziplin des Data </a:t>
            </a:r>
            <a:r>
              <a:rPr lang="de-DE" dirty="0" err="1"/>
              <a:t>Minings</a:t>
            </a:r>
            <a:r>
              <a:rPr lang="de-DE" dirty="0"/>
              <a:t> zu betrachten</a:t>
            </a:r>
          </a:p>
          <a:p>
            <a:r>
              <a:rPr lang="de-DE" dirty="0"/>
              <a:t>Web Mining – Informationsgewinn aus:</a:t>
            </a:r>
          </a:p>
          <a:p>
            <a:pPr lvl="1"/>
            <a:r>
              <a:rPr lang="de-DE" dirty="0"/>
              <a:t>Audio</a:t>
            </a:r>
          </a:p>
          <a:p>
            <a:pPr lvl="1"/>
            <a:r>
              <a:rPr lang="de-DE" dirty="0"/>
              <a:t>Video</a:t>
            </a:r>
          </a:p>
          <a:p>
            <a:pPr lvl="1"/>
            <a:r>
              <a:rPr lang="de-DE" dirty="0"/>
              <a:t>Bilder</a:t>
            </a:r>
          </a:p>
          <a:p>
            <a:pPr lvl="1"/>
            <a:r>
              <a:rPr lang="de-DE" dirty="0"/>
              <a:t>Text</a:t>
            </a:r>
          </a:p>
          <a:p>
            <a:pPr marL="450850" lvl="1" indent="0">
              <a:buNone/>
            </a:pPr>
            <a:r>
              <a:rPr lang="de-DE" dirty="0"/>
              <a:t>Im Web</a:t>
            </a:r>
          </a:p>
          <a:p>
            <a:r>
              <a:rPr lang="de-DE" dirty="0"/>
              <a:t>ETL (</a:t>
            </a:r>
            <a:r>
              <a:rPr lang="de-DE" b="1" dirty="0"/>
              <a:t>E</a:t>
            </a:r>
            <a:r>
              <a:rPr lang="de-DE" dirty="0"/>
              <a:t>xtract, </a:t>
            </a:r>
            <a:r>
              <a:rPr lang="de-DE" b="1" dirty="0"/>
              <a:t>T</a:t>
            </a:r>
            <a:r>
              <a:rPr lang="de-DE" dirty="0"/>
              <a:t>ransform, </a:t>
            </a:r>
            <a:r>
              <a:rPr lang="de-DE" b="1" dirty="0"/>
              <a:t>L</a:t>
            </a:r>
            <a:r>
              <a:rPr lang="de-DE" dirty="0"/>
              <a:t>oad) Prozesse benötigt</a:t>
            </a:r>
          </a:p>
        </p:txBody>
      </p:sp>
      <p:pic>
        <p:nvPicPr>
          <p:cNvPr id="8" name="Inhaltsplatzhalter 7" descr="Ein Bild, das Kreis, Text, Screenshot, Diagramm enthält.&#10;&#10;Automatisch generierte Beschreibung">
            <a:extLst>
              <a:ext uri="{FF2B5EF4-FFF2-40B4-BE49-F238E27FC236}">
                <a16:creationId xmlns:a16="http://schemas.microsoft.com/office/drawing/2014/main" id="{E5F73D13-F809-31AC-CE48-313BFAC39C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45340" y="1017381"/>
            <a:ext cx="3424238" cy="3424238"/>
          </a:xfrm>
        </p:spPr>
      </p:pic>
      <p:sp>
        <p:nvSpPr>
          <p:cNvPr id="4" name="Fußzeilenplatzhalter 4">
            <a:extLst>
              <a:ext uri="{FF2B5EF4-FFF2-40B4-BE49-F238E27FC236}">
                <a16:creationId xmlns:a16="http://schemas.microsoft.com/office/drawing/2014/main" id="{21B886F7-B142-99C4-3257-A707368EE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1300" y="4645742"/>
            <a:ext cx="6829732" cy="139290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0" tIns="0" rIns="0" bIns="0">
            <a:noAutofit/>
          </a:bodyPr>
          <a:lstStyle>
            <a:lvl1pPr>
              <a:defRPr lang="de-DE" sz="800" dirty="0">
                <a:solidFill>
                  <a:schemeClr val="tx1"/>
                </a:solidFill>
              </a:defRPr>
            </a:lvl1pPr>
          </a:lstStyle>
          <a:p>
            <a:pPr algn="l"/>
            <a:r>
              <a:rPr lang="en-GB" dirty="0"/>
              <a:t>Nolde, Tristan (6/2023)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37643961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9238" y="177800"/>
            <a:ext cx="8638960" cy="33655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de-DE" dirty="0"/>
              <a:t>Automatische Daten Extraktion aus Web-Quellen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249238" y="573087"/>
            <a:ext cx="8639175" cy="385557"/>
          </a:xfrm>
        </p:spPr>
        <p:txBody>
          <a:bodyPr anchor="t">
            <a:normAutofit/>
          </a:bodyPr>
          <a:lstStyle/>
          <a:p>
            <a:r>
              <a:rPr lang="de-DE" dirty="0"/>
              <a:t>Grundlagen: ETL-Prozess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4796401" y="1127125"/>
            <a:ext cx="4083050" cy="3424238"/>
          </a:xfrm>
        </p:spPr>
        <p:txBody>
          <a:bodyPr>
            <a:normAutofit/>
          </a:bodyPr>
          <a:lstStyle/>
          <a:p>
            <a:r>
              <a:rPr lang="de-DE" dirty="0"/>
              <a:t>Rohdaten beziehen</a:t>
            </a:r>
          </a:p>
          <a:p>
            <a:r>
              <a:rPr lang="de-DE" dirty="0"/>
              <a:t>Daten aufbereiten z.B. via Text Mining</a:t>
            </a:r>
          </a:p>
          <a:p>
            <a:r>
              <a:rPr lang="de-DE" dirty="0"/>
              <a:t>Ablage im Zielsystem z.B. NoSQL DB</a:t>
            </a:r>
          </a:p>
        </p:txBody>
      </p:sp>
      <p:pic>
        <p:nvPicPr>
          <p:cNvPr id="12" name="Inhaltsplatzhalter 11" descr="Ein Bild, das Text, Screenshot, Design enthält.&#10;&#10;Automatisch generierte Beschreibung">
            <a:extLst>
              <a:ext uri="{FF2B5EF4-FFF2-40B4-BE49-F238E27FC236}">
                <a16:creationId xmlns:a16="http://schemas.microsoft.com/office/drawing/2014/main" id="{318E58B5-D1E5-54A0-9D29-9544EE1A9B6D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>
          <a:blip r:embed="rId2"/>
          <a:stretch>
            <a:fillRect/>
          </a:stretch>
        </p:blipFill>
        <p:spPr>
          <a:xfrm>
            <a:off x="249238" y="1973760"/>
            <a:ext cx="4083050" cy="1730968"/>
          </a:xfrm>
        </p:spPr>
      </p:pic>
      <p:sp>
        <p:nvSpPr>
          <p:cNvPr id="4" name="Fußzeilenplatzhalter 4">
            <a:extLst>
              <a:ext uri="{FF2B5EF4-FFF2-40B4-BE49-F238E27FC236}">
                <a16:creationId xmlns:a16="http://schemas.microsoft.com/office/drawing/2014/main" id="{9BC9C96C-10B2-D22A-A42E-D33B98698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1300" y="4645742"/>
            <a:ext cx="6829732" cy="139290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0" tIns="0" rIns="0" bIns="0">
            <a:noAutofit/>
          </a:bodyPr>
          <a:lstStyle>
            <a:lvl1pPr>
              <a:defRPr lang="de-DE" sz="800" dirty="0">
                <a:solidFill>
                  <a:schemeClr val="tx1"/>
                </a:solidFill>
              </a:defRPr>
            </a:lvl1pPr>
          </a:lstStyle>
          <a:p>
            <a:pPr algn="l"/>
            <a:r>
              <a:rPr lang="en-GB" dirty="0"/>
              <a:t>Nolde, Tristan (6/2023)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9635495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A9577FEC-46C1-F95F-72C9-71F561CF33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Legal, wenn die Daten </a:t>
            </a:r>
            <a:r>
              <a:rPr lang="de-DE" b="1" dirty="0"/>
              <a:t>frei zugänglich </a:t>
            </a:r>
            <a:r>
              <a:rPr lang="de-DE" dirty="0"/>
              <a:t>im Internet zur Verfügung stehen</a:t>
            </a:r>
          </a:p>
          <a:p>
            <a:r>
              <a:rPr lang="de-DE" dirty="0"/>
              <a:t>Urheberrecht bei Verarbeitung und Weitergabe dennoch zu berücksichtigen</a:t>
            </a:r>
          </a:p>
          <a:p>
            <a:r>
              <a:rPr lang="de-DE" dirty="0"/>
              <a:t>Technische Maßnahmen, die das Web </a:t>
            </a:r>
            <a:r>
              <a:rPr lang="de-DE" dirty="0" err="1"/>
              <a:t>Scraping</a:t>
            </a:r>
            <a:r>
              <a:rPr lang="de-DE" dirty="0"/>
              <a:t> verhindern (z.B. Captchas), dürfen </a:t>
            </a:r>
            <a:r>
              <a:rPr lang="de-DE" b="1" dirty="0"/>
              <a:t>nicht</a:t>
            </a:r>
            <a:r>
              <a:rPr lang="de-DE" dirty="0"/>
              <a:t> umgangen werden</a:t>
            </a:r>
          </a:p>
          <a:p>
            <a:r>
              <a:rPr lang="de-DE" dirty="0"/>
              <a:t>Gemäß urheberrechtlichen Wissenschaftsschranke dürfen bis zu 75% geschützter Werke verwendet werden, wenn es sich um eine nicht-kommerzielle, wissenschaftliche Auswertung handelt</a:t>
            </a:r>
          </a:p>
          <a:p>
            <a:endParaRPr lang="de-DE" dirty="0"/>
          </a:p>
          <a:p>
            <a:pPr marL="0" indent="0">
              <a:buNone/>
            </a:pPr>
            <a:r>
              <a:rPr lang="de-DE" dirty="0"/>
              <a:t>Quelle: </a:t>
            </a:r>
            <a:r>
              <a:rPr lang="de-DE" dirty="0">
                <a:solidFill>
                  <a:schemeClr val="tx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Uni Hamburg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9AF2C609-7225-736F-7B0E-95243ADDC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Automatische Daten Extraktion aus Web-Quellen</a:t>
            </a:r>
            <a:endParaRPr lang="en-GB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D0D6062-969D-6FB4-A45C-315D260B664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Grundlagen: Rechtliche Rahmenbedingungen</a:t>
            </a:r>
            <a:endParaRPr lang="en-GB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3A5EB68-5511-072B-221E-E6AD37AFC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1300" y="4645742"/>
            <a:ext cx="6829732" cy="139290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0" tIns="0" rIns="0" bIns="0">
            <a:noAutofit/>
          </a:bodyPr>
          <a:lstStyle>
            <a:lvl1pPr>
              <a:defRPr lang="de-DE" sz="800" dirty="0">
                <a:solidFill>
                  <a:schemeClr val="tx1"/>
                </a:solidFill>
              </a:defRPr>
            </a:lvl1pPr>
          </a:lstStyle>
          <a:p>
            <a:pPr algn="l"/>
            <a:r>
              <a:rPr lang="en-GB" dirty="0"/>
              <a:t>Nolde, Tristan (6/2023)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32526402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9238" y="177800"/>
            <a:ext cx="8638960" cy="33655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de-DE" dirty="0"/>
              <a:t>Automatische Daten Extraktion aus Web-Quellen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249238" y="573087"/>
            <a:ext cx="8639175" cy="385557"/>
          </a:xfrm>
        </p:spPr>
        <p:txBody>
          <a:bodyPr anchor="t">
            <a:normAutofit/>
          </a:bodyPr>
          <a:lstStyle/>
          <a:p>
            <a:r>
              <a:rPr lang="de-DE" dirty="0"/>
              <a:t>Informationsgewinnung via APIs</a:t>
            </a:r>
          </a:p>
        </p:txBody>
      </p:sp>
      <p:pic>
        <p:nvPicPr>
          <p:cNvPr id="11" name="Inhaltsplatzhalter 10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33FF3B82-402F-504D-1D14-053E8A8F3B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95838" y="2273725"/>
            <a:ext cx="4083050" cy="1131038"/>
          </a:xfrm>
        </p:spPr>
      </p:pic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83CBE709-3FD6-5DC8-CBF7-AC9369F298ED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r>
              <a:rPr lang="de-DE" dirty="0"/>
              <a:t>i.d.R. </a:t>
            </a:r>
            <a:r>
              <a:rPr lang="de-DE" dirty="0" err="1"/>
              <a:t>RESTful</a:t>
            </a:r>
            <a:r>
              <a:rPr lang="de-DE" dirty="0"/>
              <a:t> APIs</a:t>
            </a:r>
          </a:p>
          <a:p>
            <a:r>
              <a:rPr lang="de-DE" dirty="0"/>
              <a:t>Anfrage durch Client mittels HTTP</a:t>
            </a:r>
          </a:p>
          <a:p>
            <a:pPr lvl="1"/>
            <a:r>
              <a:rPr lang="de-DE" dirty="0" err="1"/>
              <a:t>Get</a:t>
            </a:r>
            <a:endParaRPr lang="de-DE" dirty="0"/>
          </a:p>
          <a:p>
            <a:pPr lvl="1"/>
            <a:r>
              <a:rPr lang="de-DE" dirty="0"/>
              <a:t>Put</a:t>
            </a:r>
          </a:p>
          <a:p>
            <a:pPr lvl="1"/>
            <a:r>
              <a:rPr lang="de-DE" dirty="0"/>
              <a:t>Post</a:t>
            </a:r>
          </a:p>
          <a:p>
            <a:pPr lvl="1"/>
            <a:r>
              <a:rPr lang="de-DE" dirty="0"/>
              <a:t>Delete</a:t>
            </a:r>
          </a:p>
          <a:p>
            <a:r>
              <a:rPr lang="de-DE" dirty="0" err="1"/>
              <a:t>Stateless</a:t>
            </a:r>
            <a:endParaRPr lang="de-DE" dirty="0"/>
          </a:p>
          <a:p>
            <a:r>
              <a:rPr lang="de-DE" dirty="0"/>
              <a:t>Ermöglicht Trennung von Aufgaben, jedoch leichte Anbindung via Standard</a:t>
            </a:r>
          </a:p>
        </p:txBody>
      </p:sp>
      <p:pic>
        <p:nvPicPr>
          <p:cNvPr id="1026" name="Picture 2" descr="Tagesschau-App - Rundfunkgebühren mal sinnvoll | nextpit">
            <a:extLst>
              <a:ext uri="{FF2B5EF4-FFF2-40B4-BE49-F238E27FC236}">
                <a16:creationId xmlns:a16="http://schemas.microsoft.com/office/drawing/2014/main" id="{1277B1D7-ACA6-B777-C147-50F6203C75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853" y="1566648"/>
            <a:ext cx="637020" cy="637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ogo, python icon - Free download on Iconfinder">
            <a:extLst>
              <a:ext uri="{FF2B5EF4-FFF2-40B4-BE49-F238E27FC236}">
                <a16:creationId xmlns:a16="http://schemas.microsoft.com/office/drawing/2014/main" id="{DD0CBD3B-ED05-16AA-3E8A-08D3687E5E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5455" y="1587133"/>
            <a:ext cx="596050" cy="59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4">
            <a:extLst>
              <a:ext uri="{FF2B5EF4-FFF2-40B4-BE49-F238E27FC236}">
                <a16:creationId xmlns:a16="http://schemas.microsoft.com/office/drawing/2014/main" id="{AEDCC3D6-C098-17C9-56B6-69C271A38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1300" y="4645742"/>
            <a:ext cx="6829732" cy="139290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0" tIns="0" rIns="0" bIns="0">
            <a:noAutofit/>
          </a:bodyPr>
          <a:lstStyle>
            <a:lvl1pPr>
              <a:defRPr lang="de-DE" sz="800" dirty="0">
                <a:solidFill>
                  <a:schemeClr val="tx1"/>
                </a:solidFill>
              </a:defRPr>
            </a:lvl1pPr>
          </a:lstStyle>
          <a:p>
            <a:pPr algn="l"/>
            <a:r>
              <a:rPr lang="en-GB" dirty="0"/>
              <a:t>Nolde, Tristan (6/2023)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85995610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BCB089-6991-75EF-D8CD-820AAB109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Automatische Daten Extraktion aus Web-Quellen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4ACBE54-1000-F507-34D8-2247CB63AC3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Informationsgewinnung via Web </a:t>
            </a:r>
            <a:r>
              <a:rPr lang="de-DE" dirty="0" err="1"/>
              <a:t>Scraping</a:t>
            </a:r>
            <a:endParaRPr lang="en-GB" dirty="0"/>
          </a:p>
        </p:txBody>
      </p:sp>
      <p:sp>
        <p:nvSpPr>
          <p:cNvPr id="12" name="Inhaltsplatzhalter 4">
            <a:extLst>
              <a:ext uri="{FF2B5EF4-FFF2-40B4-BE49-F238E27FC236}">
                <a16:creationId xmlns:a16="http://schemas.microsoft.com/office/drawing/2014/main" id="{F9D0BAE4-4C1A-6E63-0AF3-AC697F300125}"/>
              </a:ext>
            </a:extLst>
          </p:cNvPr>
          <p:cNvSpPr txBox="1">
            <a:spLocks/>
          </p:cNvSpPr>
          <p:nvPr/>
        </p:nvSpPr>
        <p:spPr>
          <a:xfrm>
            <a:off x="260984" y="1146175"/>
            <a:ext cx="2152608" cy="329544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180975" indent="-180975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005EAD"/>
              </a:buClr>
              <a:buFont typeface="Wingdings" charset="0"/>
              <a:buChar char="§"/>
              <a:defRPr sz="16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631825" indent="-180975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005EAD"/>
              </a:buClr>
              <a:buFont typeface="Wingdings" charset="0"/>
              <a:buChar char="§"/>
              <a:defRPr sz="16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084263" indent="-22860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005EAD"/>
              </a:buClr>
              <a:buFont typeface="Wingdings" charset="0"/>
              <a:buChar char="§"/>
              <a:defRPr sz="16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503363" indent="-22860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005EAD"/>
              </a:buClr>
              <a:buFont typeface="Wingdings" charset="0"/>
              <a:buChar char="§"/>
              <a:tabLst/>
              <a:defRPr sz="16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922463" indent="-22860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005EAD"/>
              </a:buClr>
              <a:buFont typeface="Wingdings" charset="0"/>
              <a:buChar char="§"/>
              <a:defRPr sz="16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379663" indent="-22860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00377D"/>
              </a:buClr>
              <a:buFont typeface="Wingdings" charset="0"/>
              <a:buChar char="§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836863" indent="-22860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00377D"/>
              </a:buClr>
              <a:buFont typeface="Wingdings" charset="0"/>
              <a:buChar char="§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294063" indent="-22860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00377D"/>
              </a:buClr>
              <a:buFont typeface="Wingdings" charset="0"/>
              <a:buChar char="§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751263" indent="-22860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00377D"/>
              </a:buClr>
              <a:buFont typeface="Wingdings" charset="0"/>
              <a:buChar char="§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de-DE" kern="0" dirty="0"/>
              <a:t>Traversieren des HTML-Dokumentes</a:t>
            </a:r>
          </a:p>
          <a:p>
            <a:r>
              <a:rPr lang="de-DE" kern="0" dirty="0"/>
              <a:t>Auslesen von Tags (z.B. div, p, h1)</a:t>
            </a:r>
          </a:p>
          <a:p>
            <a:r>
              <a:rPr lang="de-DE" kern="0" dirty="0"/>
              <a:t>Erweiterung: Web </a:t>
            </a:r>
            <a:r>
              <a:rPr lang="de-DE" kern="0" dirty="0" err="1"/>
              <a:t>Crawling</a:t>
            </a:r>
            <a:r>
              <a:rPr lang="de-DE" kern="0" dirty="0"/>
              <a:t> = Verfolgen der Links</a:t>
            </a:r>
          </a:p>
          <a:p>
            <a:endParaRPr lang="de-DE" kern="0" dirty="0"/>
          </a:p>
        </p:txBody>
      </p:sp>
      <p:sp>
        <p:nvSpPr>
          <p:cNvPr id="4" name="Fußzeilenplatzhalter 4">
            <a:extLst>
              <a:ext uri="{FF2B5EF4-FFF2-40B4-BE49-F238E27FC236}">
                <a16:creationId xmlns:a16="http://schemas.microsoft.com/office/drawing/2014/main" id="{B8B54636-1A5E-F078-927A-F07FB4BB9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1300" y="4645742"/>
            <a:ext cx="6829732" cy="139290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0" tIns="0" rIns="0" bIns="0">
            <a:noAutofit/>
          </a:bodyPr>
          <a:lstStyle>
            <a:lvl1pPr>
              <a:defRPr lang="de-DE" sz="800" dirty="0">
                <a:solidFill>
                  <a:schemeClr val="tx1"/>
                </a:solidFill>
              </a:defRPr>
            </a:lvl1pPr>
          </a:lstStyle>
          <a:p>
            <a:pPr algn="l"/>
            <a:r>
              <a:rPr lang="en-GB" dirty="0"/>
              <a:t>Nolde, Tristan (6/2023)</a:t>
            </a:r>
            <a:endParaRPr lang="de-DE" dirty="0"/>
          </a:p>
        </p:txBody>
      </p:sp>
      <p:pic>
        <p:nvPicPr>
          <p:cNvPr id="8" name="Grafik 7" descr="Ein Bild, das Text, Screenshot, Zahl, Schrift enthält.&#10;&#10;Automatisch generierte Beschreibung">
            <a:extLst>
              <a:ext uri="{FF2B5EF4-FFF2-40B4-BE49-F238E27FC236}">
                <a16:creationId xmlns:a16="http://schemas.microsoft.com/office/drawing/2014/main" id="{C74BA076-5D05-6D6E-40D9-9332E78031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4301" y="1127125"/>
            <a:ext cx="3947249" cy="3424238"/>
          </a:xfrm>
          <a:prstGeom prst="rect">
            <a:avLst/>
          </a:prstGeom>
          <a:noFill/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C4EE2548-959F-E381-1122-3C1A0D751EC7}"/>
              </a:ext>
            </a:extLst>
          </p:cNvPr>
          <p:cNvSpPr/>
          <p:nvPr/>
        </p:nvSpPr>
        <p:spPr bwMode="auto">
          <a:xfrm>
            <a:off x="6070600" y="1212850"/>
            <a:ext cx="1384300" cy="514350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DE87AB41-7992-6263-173A-166AFA73242E}"/>
              </a:ext>
            </a:extLst>
          </p:cNvPr>
          <p:cNvSpPr/>
          <p:nvPr/>
        </p:nvSpPr>
        <p:spPr bwMode="auto">
          <a:xfrm>
            <a:off x="4864301" y="1909407"/>
            <a:ext cx="3780000" cy="2340000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DC6671D9-278B-6321-E4F3-EE7D92B75C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3493" y="1332976"/>
            <a:ext cx="2771913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r"[a-z A-</a:t>
            </a:r>
            <a:r>
              <a:rPr kumimoji="0" lang="en-US" altLang="en-US" sz="105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ZöÖüÜäÄß</a:t>
            </a:r>
            <a:r>
              <a:rPr kumimoji="0" lang="en-US" alt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,.'-]+, </a:t>
            </a:r>
            <a:r>
              <a:rPr kumimoji="0" lang="en-US" altLang="en-US" sz="105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Wirtschaftsprüfer</a:t>
            </a:r>
            <a:r>
              <a:rPr kumimoji="0" lang="en-US" alt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"</a:t>
            </a:r>
            <a:r>
              <a:rPr kumimoji="0" lang="en-US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09E6ED9E-0D71-192F-5FA9-FB0827B1C434}"/>
              </a:ext>
            </a:extLst>
          </p:cNvPr>
          <p:cNvCxnSpPr>
            <a:cxnSpLocks/>
          </p:cNvCxnSpPr>
          <p:nvPr/>
        </p:nvCxnSpPr>
        <p:spPr bwMode="auto">
          <a:xfrm>
            <a:off x="4944140" y="1470025"/>
            <a:ext cx="1080610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Rectangle 3">
            <a:extLst>
              <a:ext uri="{FF2B5EF4-FFF2-40B4-BE49-F238E27FC236}">
                <a16:creationId xmlns:a16="http://schemas.microsoft.com/office/drawing/2014/main" id="{FAB35F21-BD6D-DA6B-744D-FCD96D64F3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7132" y="2836778"/>
            <a:ext cx="2169184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&lt;b&gt;.content = “</a:t>
            </a:r>
            <a:r>
              <a:rPr kumimoji="0" lang="en-US" altLang="en-US" sz="105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Aktiva</a:t>
            </a:r>
            <a:r>
              <a:rPr kumimoji="0" lang="en-US" alt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”; &lt;table&gt;.class = “</a:t>
            </a:r>
            <a:r>
              <a:rPr kumimoji="0" lang="en-US" altLang="en-US" sz="105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std_table</a:t>
            </a:r>
            <a:r>
              <a:rPr kumimoji="0" lang="en-US" alt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”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09D9841D-1AE5-6422-A3D7-55097E7E0256}"/>
              </a:ext>
            </a:extLst>
          </p:cNvPr>
          <p:cNvCxnSpPr>
            <a:cxnSpLocks/>
          </p:cNvCxnSpPr>
          <p:nvPr/>
        </p:nvCxnSpPr>
        <p:spPr bwMode="auto">
          <a:xfrm>
            <a:off x="4051005" y="3010693"/>
            <a:ext cx="813296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6" name="Grafik 15">
            <a:extLst>
              <a:ext uri="{FF2B5EF4-FFF2-40B4-BE49-F238E27FC236}">
                <a16:creationId xmlns:a16="http://schemas.microsoft.com/office/drawing/2014/main" id="{FB84DD89-409C-4173-CC38-2AD052F304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9097" y="1999862"/>
            <a:ext cx="2058010" cy="2237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286805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BCB089-6991-75EF-D8CD-820AAB109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Automatische Daten Extraktion aus Web-Quellen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4ACBE54-1000-F507-34D8-2247CB63AC3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Informationsgewinnung via Web Automation</a:t>
            </a:r>
            <a:endParaRPr lang="en-GB" dirty="0"/>
          </a:p>
        </p:txBody>
      </p:sp>
      <p:sp>
        <p:nvSpPr>
          <p:cNvPr id="12" name="Inhaltsplatzhalter 4">
            <a:extLst>
              <a:ext uri="{FF2B5EF4-FFF2-40B4-BE49-F238E27FC236}">
                <a16:creationId xmlns:a16="http://schemas.microsoft.com/office/drawing/2014/main" id="{F9D0BAE4-4C1A-6E63-0AF3-AC697F300125}"/>
              </a:ext>
            </a:extLst>
          </p:cNvPr>
          <p:cNvSpPr txBox="1">
            <a:spLocks/>
          </p:cNvSpPr>
          <p:nvPr/>
        </p:nvSpPr>
        <p:spPr>
          <a:xfrm>
            <a:off x="260983" y="1146175"/>
            <a:ext cx="3456087" cy="329544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180975" indent="-180975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005EAD"/>
              </a:buClr>
              <a:buFont typeface="Wingdings" charset="0"/>
              <a:buChar char="§"/>
              <a:defRPr sz="16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631825" indent="-180975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005EAD"/>
              </a:buClr>
              <a:buFont typeface="Wingdings" charset="0"/>
              <a:buChar char="§"/>
              <a:defRPr sz="16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084263" indent="-22860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005EAD"/>
              </a:buClr>
              <a:buFont typeface="Wingdings" charset="0"/>
              <a:buChar char="§"/>
              <a:defRPr sz="16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503363" indent="-22860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005EAD"/>
              </a:buClr>
              <a:buFont typeface="Wingdings" charset="0"/>
              <a:buChar char="§"/>
              <a:tabLst/>
              <a:defRPr sz="16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922463" indent="-22860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005EAD"/>
              </a:buClr>
              <a:buFont typeface="Wingdings" charset="0"/>
              <a:buChar char="§"/>
              <a:defRPr sz="16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379663" indent="-22860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00377D"/>
              </a:buClr>
              <a:buFont typeface="Wingdings" charset="0"/>
              <a:buChar char="§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836863" indent="-22860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00377D"/>
              </a:buClr>
              <a:buFont typeface="Wingdings" charset="0"/>
              <a:buChar char="§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294063" indent="-22860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00377D"/>
              </a:buClr>
              <a:buFont typeface="Wingdings" charset="0"/>
              <a:buChar char="§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751263" indent="-228600" algn="l" rtl="0" eaLnBrk="1" fontAlgn="base" hangingPunct="1">
              <a:spcBef>
                <a:spcPct val="0"/>
              </a:spcBef>
              <a:spcAft>
                <a:spcPct val="30000"/>
              </a:spcAft>
              <a:buClr>
                <a:srgbClr val="00377D"/>
              </a:buClr>
              <a:buFont typeface="Wingdings" charset="0"/>
              <a:buChar char="§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de-DE" kern="0" dirty="0"/>
              <a:t>Simuliert Interaktion des Nutzers mit der Applikation </a:t>
            </a:r>
          </a:p>
          <a:p>
            <a:r>
              <a:rPr lang="de-DE" kern="0" dirty="0"/>
              <a:t>Lösung, wenn keine API o.ä.</a:t>
            </a:r>
          </a:p>
          <a:p>
            <a:r>
              <a:rPr lang="de-DE" kern="0" dirty="0"/>
              <a:t>Ermöglicht durch </a:t>
            </a:r>
            <a:r>
              <a:rPr lang="de-DE" kern="0" dirty="0" err="1">
                <a:solidFill>
                  <a:schemeClr val="tx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Selenium</a:t>
            </a:r>
            <a:r>
              <a:rPr lang="de-DE" kern="0" dirty="0"/>
              <a:t> und </a:t>
            </a:r>
            <a:r>
              <a:rPr lang="de-DE" kern="0" dirty="0">
                <a:solidFill>
                  <a:schemeClr val="tx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Webdriver</a:t>
            </a:r>
            <a:endParaRPr lang="de-DE" kern="0" dirty="0">
              <a:solidFill>
                <a:schemeClr val="tx2"/>
              </a:solidFill>
            </a:endParaRPr>
          </a:p>
          <a:p>
            <a:endParaRPr lang="de-DE" kern="0" dirty="0"/>
          </a:p>
          <a:p>
            <a:endParaRPr lang="de-DE" kern="0" dirty="0"/>
          </a:p>
        </p:txBody>
      </p:sp>
      <p:pic>
        <p:nvPicPr>
          <p:cNvPr id="7" name="Inhaltsplatzhalter 6" descr="Ein Bild, das Text, Software, Screenshot, Multimedia-Software enthält.&#10;&#10;Automatisch generierte Beschreibung">
            <a:extLst>
              <a:ext uri="{FF2B5EF4-FFF2-40B4-BE49-F238E27FC236}">
                <a16:creationId xmlns:a16="http://schemas.microsoft.com/office/drawing/2014/main" id="{E10FF7F7-418F-6ED2-F039-F78D3E7DE5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341397" y="1713389"/>
            <a:ext cx="5541620" cy="2161016"/>
          </a:xfrm>
        </p:spPr>
      </p:pic>
      <p:sp>
        <p:nvSpPr>
          <p:cNvPr id="4" name="Fußzeilenplatzhalter 4">
            <a:extLst>
              <a:ext uri="{FF2B5EF4-FFF2-40B4-BE49-F238E27FC236}">
                <a16:creationId xmlns:a16="http://schemas.microsoft.com/office/drawing/2014/main" id="{10701B18-FCC2-8F41-D5BE-4A0DDAEF1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1300" y="4645742"/>
            <a:ext cx="6829732" cy="139290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0" tIns="0" rIns="0" bIns="0">
            <a:noAutofit/>
          </a:bodyPr>
          <a:lstStyle>
            <a:lvl1pPr>
              <a:defRPr lang="de-DE" sz="800" dirty="0">
                <a:solidFill>
                  <a:schemeClr val="tx1"/>
                </a:solidFill>
              </a:defRPr>
            </a:lvl1pPr>
          </a:lstStyle>
          <a:p>
            <a:pPr algn="l"/>
            <a:r>
              <a:rPr lang="en-GB" dirty="0"/>
              <a:t>Nolde, Tristan (6/2023)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5751200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230D3F91-4F12-5F2A-45A3-849D15C25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Automatische Daten Extraktion aus Web-Quellen</a:t>
            </a:r>
            <a:endParaRPr lang="en-GB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C6319DC-7C1D-8F78-EBB8-6BEECF0188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Informationsgewinnung via Web Automation</a:t>
            </a:r>
            <a:endParaRPr lang="en-GB" dirty="0"/>
          </a:p>
          <a:p>
            <a:endParaRPr lang="en-GB" dirty="0"/>
          </a:p>
        </p:txBody>
      </p:sp>
      <p:pic>
        <p:nvPicPr>
          <p:cNvPr id="8" name="Bildschirmaufzeichnung 7">
            <a:hlinkClick r:id="" action="ppaction://media"/>
            <a:extLst>
              <a:ext uri="{FF2B5EF4-FFF2-40B4-BE49-F238E27FC236}">
                <a16:creationId xmlns:a16="http://schemas.microsoft.com/office/drawing/2014/main" id="{A4630549-8E27-E42F-F167-D3E038A7C60A}"/>
              </a:ext>
            </a:extLst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st="10300" end="30794.2176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1413" y="1127125"/>
            <a:ext cx="6862762" cy="3424238"/>
          </a:xfrm>
        </p:spPr>
      </p:pic>
      <p:sp>
        <p:nvSpPr>
          <p:cNvPr id="2" name="Fußzeilenplatzhalter 4">
            <a:extLst>
              <a:ext uri="{FF2B5EF4-FFF2-40B4-BE49-F238E27FC236}">
                <a16:creationId xmlns:a16="http://schemas.microsoft.com/office/drawing/2014/main" id="{24ED3666-22DC-19E9-EDAB-F4E115EA1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1300" y="4645742"/>
            <a:ext cx="6829732" cy="139290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0" tIns="0" rIns="0" bIns="0">
            <a:noAutofit/>
          </a:bodyPr>
          <a:lstStyle>
            <a:lvl1pPr>
              <a:defRPr lang="de-DE" sz="800" dirty="0">
                <a:solidFill>
                  <a:schemeClr val="tx1"/>
                </a:solidFill>
              </a:defRPr>
            </a:lvl1pPr>
          </a:lstStyle>
          <a:p>
            <a:pPr algn="l"/>
            <a:r>
              <a:rPr lang="en-GB" dirty="0"/>
              <a:t>Nolde, Tristan (6/2023)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3888160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230D3F91-4F12-5F2A-45A3-849D15C25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Automatische Daten Extraktion aus Web-Quellen</a:t>
            </a:r>
            <a:endParaRPr lang="en-GB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C6319DC-7C1D-8F78-EBB8-6BEECF0188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Informationsgewinnung via Web Automation</a:t>
            </a:r>
            <a:endParaRPr lang="en-GB" dirty="0"/>
          </a:p>
          <a:p>
            <a:endParaRPr lang="en-GB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80473488-36A5-C32D-2270-A6B6558A87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238" y="2692957"/>
            <a:ext cx="8648699" cy="1858405"/>
          </a:xfrm>
        </p:spPr>
        <p:txBody>
          <a:bodyPr/>
          <a:lstStyle/>
          <a:p>
            <a:pPr marL="0" indent="0" algn="ctr">
              <a:buNone/>
            </a:pPr>
            <a:r>
              <a:rPr lang="de-DE" dirty="0"/>
              <a:t>~ 50 Stunden pro Wildcard Suche * (26 </a:t>
            </a:r>
            <a:r>
              <a:rPr lang="de-DE" dirty="0" err="1"/>
              <a:t>Buchtaben</a:t>
            </a:r>
            <a:r>
              <a:rPr lang="de-DE" dirty="0"/>
              <a:t> + 10 Ziffern) </a:t>
            </a:r>
          </a:p>
          <a:p>
            <a:pPr marL="0" indent="0" algn="ctr">
              <a:buNone/>
            </a:pPr>
            <a:r>
              <a:rPr lang="de-DE" dirty="0"/>
              <a:t>= 1.800 Stunden Gesamtlaufzeit</a:t>
            </a:r>
          </a:p>
          <a:p>
            <a:pPr marL="0" indent="0" algn="ctr">
              <a:buNone/>
            </a:pPr>
            <a:r>
              <a:rPr lang="de-DE" dirty="0"/>
              <a:t>= 75 Tage Gesamtlaufzeit</a:t>
            </a:r>
          </a:p>
          <a:p>
            <a:pPr marL="0" indent="0" algn="ctr">
              <a:buNone/>
            </a:pPr>
            <a:endParaRPr lang="en-GB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C3A5D12-6954-4492-9BEA-A7B12DAFBF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682" y="2153399"/>
            <a:ext cx="3124636" cy="190527"/>
          </a:xfrm>
          <a:prstGeom prst="rect">
            <a:avLst/>
          </a:prstGeom>
        </p:spPr>
      </p:pic>
      <p:sp>
        <p:nvSpPr>
          <p:cNvPr id="2" name="Fußzeilenplatzhalter 4">
            <a:extLst>
              <a:ext uri="{FF2B5EF4-FFF2-40B4-BE49-F238E27FC236}">
                <a16:creationId xmlns:a16="http://schemas.microsoft.com/office/drawing/2014/main" id="{920465D8-ECF6-2EA0-09A6-D43252292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1300" y="4645742"/>
            <a:ext cx="6829732" cy="139290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0" tIns="0" rIns="0" bIns="0">
            <a:noAutofit/>
          </a:bodyPr>
          <a:lstStyle>
            <a:lvl1pPr>
              <a:defRPr lang="de-DE" sz="800" dirty="0">
                <a:solidFill>
                  <a:schemeClr val="tx1"/>
                </a:solidFill>
              </a:defRPr>
            </a:lvl1pPr>
          </a:lstStyle>
          <a:p>
            <a:pPr algn="l"/>
            <a:r>
              <a:rPr lang="en-GB" dirty="0"/>
              <a:t>Nolde, Tristan (6/2023)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98928609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Automatische Daten Extraktion aus Web-Quellen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Orchestrierung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r>
              <a:rPr lang="de-DE" dirty="0">
                <a:solidFill>
                  <a:schemeClr val="tx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Apache </a:t>
            </a:r>
            <a:r>
              <a:rPr lang="de-DE" dirty="0" err="1">
                <a:solidFill>
                  <a:schemeClr val="tx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Airflow</a:t>
            </a:r>
            <a:endParaRPr lang="de-DE" dirty="0">
              <a:solidFill>
                <a:schemeClr val="tx2"/>
              </a:solidFill>
            </a:endParaRPr>
          </a:p>
          <a:p>
            <a:r>
              <a:rPr lang="de-DE" dirty="0"/>
              <a:t>„Workflow-Automatisierung“</a:t>
            </a:r>
          </a:p>
          <a:p>
            <a:r>
              <a:rPr lang="de-DE" dirty="0"/>
              <a:t>Zentrales Element – DAG:</a:t>
            </a:r>
          </a:p>
          <a:p>
            <a:pPr lvl="1"/>
            <a:r>
              <a:rPr lang="en-US" b="1" dirty="0"/>
              <a:t>D</a:t>
            </a:r>
            <a:r>
              <a:rPr lang="en-US" dirty="0"/>
              <a:t>irected</a:t>
            </a:r>
          </a:p>
          <a:p>
            <a:pPr lvl="1"/>
            <a:r>
              <a:rPr lang="en-US" b="1" dirty="0"/>
              <a:t>A</a:t>
            </a:r>
            <a:r>
              <a:rPr lang="en-US" dirty="0"/>
              <a:t>cyclic</a:t>
            </a:r>
          </a:p>
          <a:p>
            <a:pPr lvl="1"/>
            <a:r>
              <a:rPr lang="en-US" b="1" dirty="0"/>
              <a:t>G</a:t>
            </a:r>
            <a:r>
              <a:rPr lang="en-US" dirty="0"/>
              <a:t>raph</a:t>
            </a:r>
          </a:p>
          <a:p>
            <a:r>
              <a:rPr lang="de-DE" dirty="0"/>
              <a:t>Funktionen:</a:t>
            </a:r>
          </a:p>
          <a:p>
            <a:pPr lvl="1"/>
            <a:r>
              <a:rPr lang="de-DE" dirty="0"/>
              <a:t>Ablaufplanung</a:t>
            </a:r>
          </a:p>
          <a:p>
            <a:pPr lvl="1"/>
            <a:r>
              <a:rPr lang="de-DE" dirty="0"/>
              <a:t>Durchführung</a:t>
            </a:r>
          </a:p>
          <a:p>
            <a:pPr lvl="1"/>
            <a:r>
              <a:rPr lang="de-DE" dirty="0"/>
              <a:t>Überwachung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1682D3F-753E-616F-A622-FAA3C365BB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838" y="1604435"/>
            <a:ext cx="1214844" cy="469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nhaltsplatzhalter 7" descr="Ein Bild, das Screenshot, Text enthält.&#10;&#10;Automatisch generierte Beschreibung">
            <a:extLst>
              <a:ext uri="{FF2B5EF4-FFF2-40B4-BE49-F238E27FC236}">
                <a16:creationId xmlns:a16="http://schemas.microsoft.com/office/drawing/2014/main" id="{0C511181-5105-627C-9056-9407C69D25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795838" y="1839073"/>
            <a:ext cx="4083050" cy="2000341"/>
          </a:xfrm>
        </p:spPr>
      </p:pic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93B520F1-1FC5-5FB4-D0C3-767FC428B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1300" y="4645742"/>
            <a:ext cx="6829732" cy="139290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0" tIns="0" rIns="0" bIns="0">
            <a:noAutofit/>
          </a:bodyPr>
          <a:lstStyle>
            <a:lvl1pPr>
              <a:defRPr lang="de-DE" sz="800" dirty="0">
                <a:solidFill>
                  <a:schemeClr val="tx1"/>
                </a:solidFill>
              </a:defRPr>
            </a:lvl1pPr>
          </a:lstStyle>
          <a:p>
            <a:pPr algn="l"/>
            <a:r>
              <a:rPr lang="en-GB" dirty="0"/>
              <a:t>Nolde, Tristan (6/2023)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94021062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Automatische Daten Extraktion aus Web-Quellen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Orchestrierung</a:t>
            </a:r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93B520F1-1FC5-5FB4-D0C3-767FC428B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1300" y="4645742"/>
            <a:ext cx="6829732" cy="139290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0" tIns="0" rIns="0" bIns="0">
            <a:noAutofit/>
          </a:bodyPr>
          <a:lstStyle>
            <a:lvl1pPr>
              <a:defRPr lang="de-DE" sz="800" dirty="0">
                <a:solidFill>
                  <a:schemeClr val="tx1"/>
                </a:solidFill>
              </a:defRPr>
            </a:lvl1pPr>
          </a:lstStyle>
          <a:p>
            <a:pPr algn="l"/>
            <a:r>
              <a:rPr lang="en-GB" dirty="0"/>
              <a:t>Nolde, Tristan (6/2023)</a:t>
            </a:r>
            <a:endParaRPr lang="de-DE" dirty="0"/>
          </a:p>
        </p:txBody>
      </p:sp>
      <p:pic>
        <p:nvPicPr>
          <p:cNvPr id="12" name="Bildschirmaufzeichnung 11">
            <a:hlinkClick r:id="" action="ppaction://media"/>
            <a:extLst>
              <a:ext uri="{FF2B5EF4-FFF2-40B4-BE49-F238E27FC236}">
                <a16:creationId xmlns:a16="http://schemas.microsoft.com/office/drawing/2014/main" id="{456EFECA-5ABE-FB3E-895C-AB2658007C3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31865" y="1097013"/>
            <a:ext cx="7073706" cy="341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31922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89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Automatische Daten Extraktion aus Web-Quellen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Ausblick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idx="12"/>
          </p:nvPr>
        </p:nvSpPr>
        <p:spPr>
          <a:xfrm>
            <a:off x="249238" y="1127125"/>
            <a:ext cx="8638960" cy="3424238"/>
          </a:xfrm>
        </p:spPr>
        <p:txBody>
          <a:bodyPr/>
          <a:lstStyle/>
          <a:p>
            <a:r>
              <a:rPr lang="de-DE" dirty="0"/>
              <a:t>„Puzzle-Stücke“ kombinieren</a:t>
            </a:r>
          </a:p>
          <a:p>
            <a:pPr lvl="1"/>
            <a:r>
              <a:rPr lang="de-DE" dirty="0"/>
              <a:t>Unternehmensregister (Stammdaten) </a:t>
            </a:r>
            <a:r>
              <a:rPr lang="de-DE" dirty="0">
                <a:sym typeface="Wingdings" panose="05000000000000000000" pitchFamily="2" charset="2"/>
              </a:rPr>
              <a:t> Bundesanzeiger (Bewegungsdaten)</a:t>
            </a:r>
          </a:p>
          <a:p>
            <a:r>
              <a:rPr lang="de-DE" dirty="0">
                <a:sym typeface="Wingdings" panose="05000000000000000000" pitchFamily="2" charset="2"/>
              </a:rPr>
              <a:t>Erweiterung um RSS-Feeds anderer Anbieter (z.B. Handelsblatt)</a:t>
            </a:r>
          </a:p>
          <a:p>
            <a:r>
              <a:rPr lang="de-DE" dirty="0"/>
              <a:t>Abgleich mit dem Team</a:t>
            </a:r>
          </a:p>
          <a:p>
            <a:pPr lvl="1"/>
            <a:r>
              <a:rPr lang="de-DE" dirty="0"/>
              <a:t>Welche Daten werden benötigt?</a:t>
            </a:r>
          </a:p>
          <a:p>
            <a:pPr lvl="1"/>
            <a:r>
              <a:rPr lang="de-DE" dirty="0"/>
              <a:t>Erstellung zentraler Model-Klassen</a:t>
            </a:r>
          </a:p>
          <a:p>
            <a:pPr lvl="1"/>
            <a:r>
              <a:rPr lang="de-DE" dirty="0"/>
              <a:t>Wie organisieren wir unser Mono-Repo?</a:t>
            </a:r>
          </a:p>
          <a:p>
            <a:r>
              <a:rPr lang="de-DE" dirty="0"/>
              <a:t>Verbesserungen:</a:t>
            </a:r>
          </a:p>
          <a:p>
            <a:pPr lvl="1"/>
            <a:r>
              <a:rPr lang="de-DE" dirty="0"/>
              <a:t>Code-Qualität</a:t>
            </a:r>
          </a:p>
          <a:p>
            <a:pPr lvl="1"/>
            <a:r>
              <a:rPr lang="de-DE" dirty="0"/>
              <a:t>Tests</a:t>
            </a:r>
          </a:p>
          <a:p>
            <a:pPr lvl="1"/>
            <a:r>
              <a:rPr lang="de-DE" dirty="0"/>
              <a:t>Multi-Threading der Daten-Extraktion und Auswertung</a:t>
            </a:r>
          </a:p>
        </p:txBody>
      </p:sp>
      <p:sp>
        <p:nvSpPr>
          <p:cNvPr id="4" name="Fußzeilenplatzhalter 4">
            <a:extLst>
              <a:ext uri="{FF2B5EF4-FFF2-40B4-BE49-F238E27FC236}">
                <a16:creationId xmlns:a16="http://schemas.microsoft.com/office/drawing/2014/main" id="{7804E88F-B931-4F22-0642-521B37B74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1300" y="4645742"/>
            <a:ext cx="6829732" cy="139290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0" tIns="0" rIns="0" bIns="0">
            <a:noAutofit/>
          </a:bodyPr>
          <a:lstStyle>
            <a:lvl1pPr>
              <a:defRPr lang="de-DE" sz="800" dirty="0">
                <a:solidFill>
                  <a:schemeClr val="tx1"/>
                </a:solidFill>
              </a:defRPr>
            </a:lvl1pPr>
          </a:lstStyle>
          <a:p>
            <a:pPr algn="l"/>
            <a:r>
              <a:rPr lang="en-GB" dirty="0"/>
              <a:t>Nolde, Tristan (6/2023)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98238238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Automatische Daten Extraktion aus Web-Quellen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Danke fürs Zuhören</a:t>
            </a:r>
          </a:p>
        </p:txBody>
      </p:sp>
      <p:pic>
        <p:nvPicPr>
          <p:cNvPr id="6" name="Inhaltsplatzhalter 5" descr="Programmierer Silhouette">
            <a:extLst>
              <a:ext uri="{FF2B5EF4-FFF2-40B4-BE49-F238E27FC236}">
                <a16:creationId xmlns:a16="http://schemas.microsoft.com/office/drawing/2014/main" id="{11EB5FEA-AF40-D555-F6D7-109C31CC0F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11518" y="2114550"/>
            <a:ext cx="914400" cy="914400"/>
          </a:xfr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A0225360-1026-8B9A-B7E5-BEBBEBD56E7E}"/>
              </a:ext>
            </a:extLst>
          </p:cNvPr>
          <p:cNvSpPr txBox="1"/>
          <p:nvPr/>
        </p:nvSpPr>
        <p:spPr>
          <a:xfrm>
            <a:off x="3702972" y="3028950"/>
            <a:ext cx="171826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tx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Code</a:t>
            </a:r>
            <a:endParaRPr lang="en-GB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637850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Master_16zu9 2022">
  <a:themeElements>
    <a:clrScheme name="Leere Präsentation 2">
      <a:dk1>
        <a:srgbClr val="000000"/>
      </a:dk1>
      <a:lt1>
        <a:srgbClr val="FFFFFF"/>
      </a:lt1>
      <a:dk2>
        <a:srgbClr val="005EAD"/>
      </a:dk2>
      <a:lt2>
        <a:srgbClr val="000000"/>
      </a:lt2>
      <a:accent1>
        <a:srgbClr val="C0C0C0"/>
      </a:accent1>
      <a:accent2>
        <a:srgbClr val="005EAD"/>
      </a:accent2>
      <a:accent3>
        <a:srgbClr val="FFFFFF"/>
      </a:accent3>
      <a:accent4>
        <a:srgbClr val="000000"/>
      </a:accent4>
      <a:accent5>
        <a:srgbClr val="DCDCDC"/>
      </a:accent5>
      <a:accent6>
        <a:srgbClr val="00549C"/>
      </a:accent6>
      <a:hlink>
        <a:srgbClr val="B2B2B2"/>
      </a:hlink>
      <a:folHlink>
        <a:srgbClr val="000000"/>
      </a:folHlink>
    </a:clrScheme>
    <a:fontScheme name="Leere Prä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2"/>
              </a:solidFill>
            </a14:hiddenFill>
          </a:ex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2"/>
              </a:solidFill>
            </a14:hiddenFill>
          </a:ex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Leere Präsentation 1">
        <a:dk1>
          <a:srgbClr val="000000"/>
        </a:dk1>
        <a:lt1>
          <a:srgbClr val="FFFFFF"/>
        </a:lt1>
        <a:dk2>
          <a:srgbClr val="0033CC"/>
        </a:dk2>
        <a:lt2>
          <a:srgbClr val="000000"/>
        </a:lt2>
        <a:accent1>
          <a:srgbClr val="3399FF"/>
        </a:accent1>
        <a:accent2>
          <a:srgbClr val="0033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002DB9"/>
        </a:accent6>
        <a:hlink>
          <a:srgbClr val="CC00CC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2">
        <a:dk1>
          <a:srgbClr val="000000"/>
        </a:dk1>
        <a:lt1>
          <a:srgbClr val="FFFFFF"/>
        </a:lt1>
        <a:dk2>
          <a:srgbClr val="005EAD"/>
        </a:dk2>
        <a:lt2>
          <a:srgbClr val="000000"/>
        </a:lt2>
        <a:accent1>
          <a:srgbClr val="C0C0C0"/>
        </a:accent1>
        <a:accent2>
          <a:srgbClr val="005EA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49C"/>
        </a:accent6>
        <a:hlink>
          <a:srgbClr val="B2B2B2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PPT-Master_16zu9_2022</Template>
  <TotalTime>0</TotalTime>
  <Words>548</Words>
  <Application>Microsoft Office PowerPoint</Application>
  <PresentationFormat>Bildschirmpräsentation (16:9)</PresentationFormat>
  <Paragraphs>118</Paragraphs>
  <Slides>16</Slides>
  <Notes>0</Notes>
  <HiddenSlides>0</HiddenSlides>
  <MMClips>2</MMClips>
  <ScaleCrop>false</ScaleCrop>
  <HeadingPairs>
    <vt:vector size="8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  <vt:variant>
        <vt:lpstr>Zielgruppenorientierte Präsentationen</vt:lpstr>
      </vt:variant>
      <vt:variant>
        <vt:i4>1</vt:i4>
      </vt:variant>
    </vt:vector>
  </HeadingPairs>
  <TitlesOfParts>
    <vt:vector size="23" baseType="lpstr">
      <vt:lpstr>Arial</vt:lpstr>
      <vt:lpstr>Arial Unicode MS</vt:lpstr>
      <vt:lpstr>Syntax</vt:lpstr>
      <vt:lpstr>Times</vt:lpstr>
      <vt:lpstr>Wingdings</vt:lpstr>
      <vt:lpstr>Master_16zu9 2022</vt:lpstr>
      <vt:lpstr>Transparenzregister Kapitalgesellschaften</vt:lpstr>
      <vt:lpstr>Automatische Daten Extraktion aus Web-Quellen</vt:lpstr>
      <vt:lpstr>Automatische Daten Extraktion aus Web-Quellen</vt:lpstr>
      <vt:lpstr>Automatische Daten Extraktion aus Web-Quellen</vt:lpstr>
      <vt:lpstr>Automatische Daten Extraktion aus Web-Quellen</vt:lpstr>
      <vt:lpstr>Automatische Daten Extraktion aus Web-Quellen</vt:lpstr>
      <vt:lpstr>Automatische Daten Extraktion aus Web-Quellen</vt:lpstr>
      <vt:lpstr>Automatische Daten Extraktion aus Web-Quellen</vt:lpstr>
      <vt:lpstr>Automatische Daten Extraktion aus Web-Quellen</vt:lpstr>
      <vt:lpstr>Automatische Daten Extraktion aus Web-Quellen</vt:lpstr>
      <vt:lpstr>Automatische Daten Extraktion aus Web-Quellen</vt:lpstr>
      <vt:lpstr>Automatische Daten Extraktion aus Web-Quellen</vt:lpstr>
      <vt:lpstr>Automatische Daten Extraktion aus Web-Quellen</vt:lpstr>
      <vt:lpstr>Automatische Daten Extraktion aus Web-Quellen</vt:lpstr>
      <vt:lpstr>Automatische Daten Extraktion aus Web-Quellen</vt:lpstr>
      <vt:lpstr>Automatische Daten Extraktion aus Web-Quellen</vt:lpstr>
      <vt:lpstr>Mustermann1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Tristan Nolde</dc:creator>
  <cp:lastModifiedBy>Tristan Norbert Nolde</cp:lastModifiedBy>
  <cp:revision>17</cp:revision>
  <cp:lastPrinted>2010-04-29T14:30:22Z</cp:lastPrinted>
  <dcterms:created xsi:type="dcterms:W3CDTF">2023-06-07T17:34:39Z</dcterms:created>
  <dcterms:modified xsi:type="dcterms:W3CDTF">2023-06-19T15:59:29Z</dcterms:modified>
</cp:coreProperties>
</file>